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7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7" r:id="rId12"/>
    <p:sldId id="265" r:id="rId13"/>
    <p:sldId id="266" r:id="rId14"/>
    <p:sldId id="267" r:id="rId15"/>
    <p:sldId id="268" r:id="rId16"/>
    <p:sldId id="269" r:id="rId17"/>
    <p:sldId id="272" r:id="rId18"/>
    <p:sldId id="273" r:id="rId19"/>
    <p:sldId id="274" r:id="rId20"/>
    <p:sldId id="275" r:id="rId21"/>
    <p:sldId id="270" r:id="rId22"/>
    <p:sldId id="271" r:id="rId23"/>
    <p:sldId id="276" r:id="rId24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80303-4B19-48D1-8246-638A2E09EC60}" type="datetimeFigureOut">
              <a:rPr lang="it-IT" smtClean="0"/>
              <a:pPr/>
              <a:t>21/06/2016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BF538-65A7-44AB-86E0-BBA857A812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36503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888BD-6CC4-4D42-8A4B-E710CC2E0EB3}" type="datetimeFigureOut">
              <a:rPr lang="it-IT" smtClean="0"/>
              <a:pPr/>
              <a:t>21/06/2016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F96EC-9B6F-4B1F-A567-66789A96C68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97719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F96EC-9B6F-4B1F-A567-66789A96C68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16773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F96EC-9B6F-4B1F-A567-66789A96C68A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1677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3733-F1EB-4494-927D-826AF9263556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777B-3A5D-407C-8EED-28A368C35B51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CEECF-118C-4301-997C-53F4870B6676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3F72A-F148-43C0-97A2-47ED2BAB2A52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7EBD-16EE-49A5-B18D-3F91854FF56D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8C6AB-C731-4925-850B-82434AC0F221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C297-BB5C-4764-BA80-9456FE5377D0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A63F-2C6C-45FC-A99D-0A24BD659AE2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0E913-F62C-427D-BAF7-CFEE0AF62C67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2CB1-2302-4C57-97AC-C7FD8982DE46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96FB-4D46-4FCF-84DE-59214B02D680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CAAF158-583A-4115-BBB6-54991A0B2F3C}" type="datetime1">
              <a:rPr lang="it-IT" smtClean="0"/>
              <a:pPr/>
              <a:t>21/06/2016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97159EA-71B7-465E-B4CE-B5B15F791B4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iato2.it/" TargetMode="External"/><Relationship Id="rId2" Type="http://schemas.openxmlformats.org/officeDocument/2006/relationships/hyperlink" Target="http://www.ati4umbria.it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egreteriasii@arubapec.it" TargetMode="External"/><Relationship Id="rId2" Type="http://schemas.openxmlformats.org/officeDocument/2006/relationships/hyperlink" Target="mailto:segreteria@siiato2.i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ti4umbria@postacert.umbria.it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887412"/>
          </a:xfrm>
        </p:spPr>
        <p:txBody>
          <a:bodyPr>
            <a:noAutofit/>
          </a:bodyPr>
          <a:lstStyle/>
          <a:p>
            <a:r>
              <a:rPr lang="it-IT" sz="4800" b="1" dirty="0">
                <a:latin typeface="Century Gothic" panose="020B0502020202020204" pitchFamily="34" charset="0"/>
              </a:rPr>
              <a:t>FONDO DI SOLIDARIETA’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91520" y="2428438"/>
            <a:ext cx="7452888" cy="2368713"/>
          </a:xfrm>
        </p:spPr>
        <p:txBody>
          <a:bodyPr>
            <a:noAutofit/>
          </a:bodyPr>
          <a:lstStyle/>
          <a:p>
            <a:r>
              <a:rPr lang="it-IT" sz="2800" dirty="0">
                <a:latin typeface="Century Gothic" panose="020B0502020202020204" pitchFamily="34" charset="0"/>
              </a:rPr>
              <a:t>Sostegno a favore di utenze domestiche che versano in condizioni di disagio sociale ed economico nell’anno 2015, </a:t>
            </a:r>
            <a:r>
              <a:rPr lang="it-IT" sz="2800" b="1" dirty="0">
                <a:latin typeface="Century Gothic" panose="020B0502020202020204" pitchFamily="34" charset="0"/>
              </a:rPr>
              <a:t>a valere sui relativi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</a:t>
            </a:fld>
            <a:endParaRPr lang="it-IT" dirty="0"/>
          </a:p>
        </p:txBody>
      </p:sp>
      <p:pic>
        <p:nvPicPr>
          <p:cNvPr id="1026" name="Picture 2" descr="C:\Users\Orvieto1\Desktop\sii_logo280x2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520" y="5901792"/>
            <a:ext cx="75701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rvieto1\Desktop\ati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5901792"/>
            <a:ext cx="108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3707904" y="1412776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>
                <a:solidFill>
                  <a:schemeClr val="bg1"/>
                </a:solidFill>
                <a:latin typeface="Century Gothic" panose="020B0502020202020204" pitchFamily="34" charset="0"/>
              </a:rPr>
              <a:t>2016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67544" y="476200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dirty="0">
                <a:solidFill>
                  <a:schemeClr val="tx2"/>
                </a:solidFill>
                <a:latin typeface="Century Gothic" panose="020B0502020202020204" pitchFamily="34" charset="0"/>
              </a:rPr>
              <a:t>A cura di: CONSULTA CONSUMATORI (ATI 4 Umbria, SII </a:t>
            </a:r>
            <a:r>
              <a:rPr lang="it-IT" dirty="0" err="1">
                <a:solidFill>
                  <a:schemeClr val="tx2"/>
                </a:solidFill>
                <a:latin typeface="Century Gothic" panose="020B0502020202020204" pitchFamily="34" charset="0"/>
              </a:rPr>
              <a:t>scpa</a:t>
            </a:r>
            <a:r>
              <a:rPr lang="it-IT" dirty="0">
                <a:solidFill>
                  <a:schemeClr val="tx2"/>
                </a:solidFill>
                <a:latin typeface="Century Gothic" panose="020B0502020202020204" pitchFamily="34" charset="0"/>
              </a:rPr>
              <a:t>, </a:t>
            </a:r>
            <a:r>
              <a:rPr lang="it-IT" dirty="0" err="1">
                <a:solidFill>
                  <a:schemeClr val="tx2"/>
                </a:solidFill>
                <a:latin typeface="Century Gothic" panose="020B0502020202020204" pitchFamily="34" charset="0"/>
              </a:rPr>
              <a:t>Adiconsum</a:t>
            </a:r>
            <a:r>
              <a:rPr lang="it-IT" dirty="0">
                <a:solidFill>
                  <a:schemeClr val="tx2"/>
                </a:solidFill>
                <a:latin typeface="Century Gothic" panose="020B0502020202020204" pitchFamily="34" charset="0"/>
              </a:rPr>
              <a:t>, ADOC, </a:t>
            </a:r>
            <a:r>
              <a:rPr lang="it-IT" dirty="0" err="1">
                <a:solidFill>
                  <a:schemeClr val="tx2"/>
                </a:solidFill>
                <a:latin typeface="Century Gothic" panose="020B0502020202020204" pitchFamily="34" charset="0"/>
              </a:rPr>
              <a:t>Cittadinanzattiva</a:t>
            </a:r>
            <a:r>
              <a:rPr lang="it-IT" dirty="0">
                <a:solidFill>
                  <a:schemeClr val="tx2"/>
                </a:solidFill>
                <a:latin typeface="Century Gothic" panose="020B0502020202020204" pitchFamily="34" charset="0"/>
              </a:rPr>
              <a:t>, </a:t>
            </a:r>
            <a:r>
              <a:rPr lang="it-IT" dirty="0" err="1" smtClean="0">
                <a:solidFill>
                  <a:schemeClr val="tx2"/>
                </a:solidFill>
                <a:latin typeface="Century Gothic" panose="020B0502020202020204" pitchFamily="34" charset="0"/>
              </a:rPr>
              <a:t>Federconsumatori</a:t>
            </a:r>
            <a:r>
              <a:rPr lang="it-IT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, Lega Consumatori)</a:t>
            </a:r>
            <a:endParaRPr lang="it-IT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5914375"/>
            <a:ext cx="2411760" cy="60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651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4842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sz="2200" dirty="0">
                <a:latin typeface="Century Gothic" panose="020B0502020202020204" pitchFamily="34" charset="0"/>
              </a:rPr>
              <a:t>Nel caso di contributo teorico calcolato, </a:t>
            </a:r>
            <a:r>
              <a:rPr lang="it-IT" sz="2200" b="1" dirty="0">
                <a:latin typeface="Century Gothic" panose="020B0502020202020204" pitchFamily="34" charset="0"/>
              </a:rPr>
              <a:t>superiore</a:t>
            </a:r>
            <a:r>
              <a:rPr lang="it-IT" sz="2200" dirty="0">
                <a:latin typeface="Century Gothic" panose="020B0502020202020204" pitchFamily="34" charset="0"/>
              </a:rPr>
              <a:t> alla spesa sostenuta dal singolo soggetto nel 2015, sarà assegnato un contributo pari all’intera spesa sostenuta.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200" dirty="0">
                <a:latin typeface="Century Gothic" panose="020B0502020202020204" pitchFamily="34" charset="0"/>
              </a:rPr>
              <a:t>Nel caso di contributo teorico calcolato, </a:t>
            </a:r>
            <a:r>
              <a:rPr lang="it-IT" sz="2200" b="1" dirty="0">
                <a:latin typeface="Century Gothic" panose="020B0502020202020204" pitchFamily="34" charset="0"/>
              </a:rPr>
              <a:t>inferiore</a:t>
            </a:r>
            <a:r>
              <a:rPr lang="it-IT" sz="2200" dirty="0">
                <a:latin typeface="Century Gothic" panose="020B0502020202020204" pitchFamily="34" charset="0"/>
              </a:rPr>
              <a:t> alla spesa sostenuta dal singolo soggetto nel 2015, sarà assegnato un contributo pari contributo calcolato.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200" dirty="0">
                <a:latin typeface="Century Gothic" panose="020B0502020202020204" pitchFamily="34" charset="0"/>
              </a:rPr>
              <a:t>Le due linee di contributo sono cumulabili.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SECONDA LINEA DI CONTRIBUTO</a:t>
            </a:r>
          </a:p>
        </p:txBody>
      </p:sp>
    </p:spTree>
    <p:extLst>
      <p:ext uri="{BB962C8B-B14F-4D97-AF65-F5344CB8AC3E}">
        <p14:creationId xmlns:p14="http://schemas.microsoft.com/office/powerpoint/2010/main" xmlns="" val="1655474007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4842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/>
              <a:t>Nel caso di organizzazioni di volontariato ONLUS, associazioni di promozione sociale (APS) o equipollenti che concorrono solo al contributo di seconda fascia,  il contributo è dimensionato in base alle presenze ed alla permanenza, ipotizzando un consumo quotidiano di 50 litri/giorno, al costo della fornitura idrica e della fognatura, per l’anno 2015 pari a 1,60 €/mc. </a:t>
            </a:r>
          </a:p>
          <a:p>
            <a:pPr marL="0" indent="0">
              <a:buNone/>
            </a:pPr>
            <a:r>
              <a:rPr lang="it-IT" sz="2000" dirty="0"/>
              <a:t>Quindi l’importo complessivo, per singolo immobile, sarà calcolato come di seguito</a:t>
            </a:r>
            <a:r>
              <a:rPr lang="it-IT" sz="1400" dirty="0"/>
              <a:t>: </a:t>
            </a:r>
          </a:p>
          <a:p>
            <a:pPr marL="0" indent="0">
              <a:buNone/>
            </a:pPr>
            <a:r>
              <a:rPr lang="it-IT" sz="1800" dirty="0"/>
              <a:t>n° di persone x giorni di permanenza all’anno/365)x(50x365/1000x1,60)</a:t>
            </a:r>
            <a:endParaRPr lang="it-IT" sz="2000" dirty="0">
              <a:latin typeface="Century Gothic" panose="020B0502020202020204" pitchFamily="34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ONLUS - APS</a:t>
            </a:r>
          </a:p>
        </p:txBody>
      </p:sp>
    </p:spTree>
    <p:extLst>
      <p:ext uri="{BB962C8B-B14F-4D97-AF65-F5344CB8AC3E}">
        <p14:creationId xmlns:p14="http://schemas.microsoft.com/office/powerpoint/2010/main" xmlns="" val="2513723745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4842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Residenza del nucleo familiare nei Comuni dell’ATI 4 Umbria;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Indicatore ISEE dell’anno 2014, in corso di validità, rilasciato dal Comune di residenza o da altri soggetti abilitati ai sensi del D.P.C.M. 159/13, dell’intero nucleo familiare inferiore ad € 12,000,00;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000" dirty="0">
                <a:latin typeface="Century Gothic" panose="020B0502020202020204" pitchFamily="34" charset="0"/>
              </a:rPr>
              <a:t>Fornitura del servizio idrico attiva al momento della presentazione della domanda;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000" dirty="0">
                <a:latin typeface="Century Gothic" panose="020B0502020202020204" pitchFamily="34" charset="0"/>
              </a:rPr>
              <a:t>Presentazione della domanda entro le ore 13,00 del 31 ottobre 2016.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Century Gothic" panose="020B0502020202020204" pitchFamily="34" charset="0"/>
              </a:rPr>
              <a:t>REQUISITI PER L’AMMISSIONE</a:t>
            </a:r>
          </a:p>
        </p:txBody>
      </p:sp>
    </p:spTree>
    <p:extLst>
      <p:ext uri="{BB962C8B-B14F-4D97-AF65-F5344CB8AC3E}">
        <p14:creationId xmlns:p14="http://schemas.microsoft.com/office/powerpoint/2010/main" xmlns="" val="2221307494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348880"/>
            <a:ext cx="7408333" cy="35529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La domanda, in carta semplice, dovrà essere redatta su </a:t>
            </a:r>
            <a:r>
              <a:rPr lang="it-IT" sz="1800" b="1" dirty="0">
                <a:latin typeface="Century Gothic" panose="020B0502020202020204" pitchFamily="34" charset="0"/>
                <a:ea typeface="Times New Roman"/>
              </a:rPr>
              <a:t>apposito modulo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 scaricabile dal sito dell’ATI 4 (</a:t>
            </a:r>
            <a:r>
              <a:rPr lang="it-IT" sz="1600" u="sng" dirty="0">
                <a:solidFill>
                  <a:srgbClr val="0000FF"/>
                </a:solidFill>
                <a:latin typeface="Century Gothic" panose="020B0502020202020204" pitchFamily="34" charset="0"/>
                <a:ea typeface="Times New Roman"/>
                <a:hlinkClick r:id="rId2"/>
              </a:rPr>
              <a:t>www.ati4umbria.it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) e dal sito del SII </a:t>
            </a:r>
            <a:r>
              <a:rPr lang="it-IT" sz="1600" dirty="0" err="1">
                <a:latin typeface="Century Gothic" panose="020B0502020202020204" pitchFamily="34" charset="0"/>
                <a:ea typeface="Times New Roman"/>
              </a:rPr>
              <a:t>scpa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 (</a:t>
            </a:r>
            <a:r>
              <a:rPr lang="it-IT" sz="1600" u="sng" dirty="0">
                <a:solidFill>
                  <a:srgbClr val="0000FF"/>
                </a:solidFill>
                <a:latin typeface="Century Gothic" panose="020B0502020202020204" pitchFamily="34" charset="0"/>
                <a:ea typeface="Times New Roman"/>
                <a:hlinkClick r:id="rId3"/>
              </a:rPr>
              <a:t>www.siiato2.it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) o reperibile  presso:</a:t>
            </a:r>
            <a:endParaRPr lang="it-IT" sz="1200" dirty="0">
              <a:latin typeface="Century Gothic" panose="020B0502020202020204" pitchFamily="34" charset="0"/>
              <a:ea typeface="Times New Roman"/>
            </a:endParaRPr>
          </a:p>
          <a:p>
            <a:pPr marL="342900" lvl="0" indent="-342900">
              <a:buFont typeface="Symbol"/>
              <a:buChar char=""/>
            </a:pP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La sede dell’</a:t>
            </a:r>
            <a:r>
              <a:rPr lang="it-IT" sz="1600" b="1" dirty="0">
                <a:latin typeface="Century Gothic" panose="020B0502020202020204" pitchFamily="34" charset="0"/>
                <a:ea typeface="Times New Roman"/>
              </a:rPr>
              <a:t>ATI 4 Umbria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;</a:t>
            </a:r>
          </a:p>
          <a:p>
            <a:pPr marL="342900" lvl="0" indent="-342900">
              <a:buFont typeface="Symbol"/>
              <a:buChar char=""/>
            </a:pP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La sede di </a:t>
            </a:r>
            <a:r>
              <a:rPr lang="it-IT" sz="1600" b="1" dirty="0">
                <a:latin typeface="Century Gothic" panose="020B0502020202020204" pitchFamily="34" charset="0"/>
                <a:ea typeface="Times New Roman"/>
              </a:rPr>
              <a:t>SII </a:t>
            </a:r>
            <a:r>
              <a:rPr lang="it-IT" sz="1600" b="1" dirty="0" err="1">
                <a:latin typeface="Century Gothic" panose="020B0502020202020204" pitchFamily="34" charset="0"/>
                <a:ea typeface="Times New Roman"/>
              </a:rPr>
              <a:t>scpa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;</a:t>
            </a:r>
          </a:p>
          <a:p>
            <a:pPr marL="342900" lvl="0" indent="-342900">
              <a:buFont typeface="Symbol"/>
              <a:buChar char=""/>
            </a:pP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Le sedi di Terni di </a:t>
            </a:r>
            <a:r>
              <a:rPr lang="it-IT" sz="1600" b="1" dirty="0" err="1">
                <a:latin typeface="Century Gothic" panose="020B0502020202020204" pitchFamily="34" charset="0"/>
                <a:ea typeface="Times New Roman"/>
              </a:rPr>
              <a:t>Adiconsum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 , di </a:t>
            </a:r>
            <a:r>
              <a:rPr lang="it-IT" sz="1600" b="1" dirty="0">
                <a:latin typeface="Century Gothic" panose="020B0502020202020204" pitchFamily="34" charset="0"/>
                <a:ea typeface="Times New Roman"/>
              </a:rPr>
              <a:t>Adoc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, di </a:t>
            </a:r>
            <a:r>
              <a:rPr lang="it-IT" sz="1600" b="1" dirty="0" err="1">
                <a:latin typeface="Century Gothic" panose="020B0502020202020204" pitchFamily="34" charset="0"/>
                <a:ea typeface="Times New Roman"/>
              </a:rPr>
              <a:t>Federconsumatori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it-IT" sz="1600" b="1" dirty="0" err="1">
                <a:latin typeface="Century Gothic" panose="020B0502020202020204" pitchFamily="34" charset="0"/>
                <a:ea typeface="Times New Roman"/>
              </a:rPr>
              <a:t>Cittadinanzattiva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 e </a:t>
            </a:r>
            <a:r>
              <a:rPr lang="it-IT" sz="1600" b="1" dirty="0">
                <a:latin typeface="Century Gothic" panose="020B0502020202020204" pitchFamily="34" charset="0"/>
                <a:ea typeface="Times New Roman"/>
              </a:rPr>
              <a:t>Lega Consumatori</a:t>
            </a:r>
            <a:endParaRPr lang="it-IT" sz="1200" b="1" dirty="0">
              <a:latin typeface="Century Gothic" panose="020B0502020202020204" pitchFamily="34" charset="0"/>
              <a:ea typeface="Times New Roman"/>
            </a:endParaRPr>
          </a:p>
          <a:p>
            <a:pPr marL="342900" lvl="0" indent="-342900">
              <a:buFont typeface="Symbol"/>
              <a:buChar char=""/>
            </a:pP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Presso  i </a:t>
            </a:r>
            <a:r>
              <a:rPr lang="it-IT" sz="1600" b="1" dirty="0">
                <a:latin typeface="Century Gothic" panose="020B0502020202020204" pitchFamily="34" charset="0"/>
                <a:ea typeface="Times New Roman"/>
              </a:rPr>
              <a:t>Front Office del SII </a:t>
            </a:r>
            <a:r>
              <a:rPr lang="it-IT" sz="1600" b="1" dirty="0" err="1">
                <a:latin typeface="Century Gothic" panose="020B0502020202020204" pitchFamily="34" charset="0"/>
                <a:ea typeface="Times New Roman"/>
              </a:rPr>
              <a:t>scpa</a:t>
            </a:r>
            <a:r>
              <a:rPr lang="it-IT" sz="1600" dirty="0">
                <a:latin typeface="Century Gothic" panose="020B0502020202020204" pitchFamily="34" charset="0"/>
                <a:ea typeface="Times New Roman"/>
              </a:rPr>
              <a:t> di Terni, Narni, Amelia, Orvieto e Fabro;</a:t>
            </a:r>
            <a:endParaRPr lang="it-IT" sz="1200" dirty="0">
              <a:latin typeface="Century Gothic" panose="020B0502020202020204" pitchFamily="34" charset="0"/>
              <a:ea typeface="Times New Roman"/>
            </a:endParaRPr>
          </a:p>
          <a:p>
            <a:pPr marL="342900" lvl="0" indent="-342900">
              <a:buFont typeface="Symbol"/>
              <a:buChar char=""/>
            </a:pPr>
            <a:r>
              <a:rPr lang="it-IT" sz="1600" dirty="0">
                <a:latin typeface="Century Gothic" panose="020B0502020202020204" pitchFamily="34" charset="0"/>
                <a:ea typeface="Times New Roman"/>
                <a:cs typeface="Times New Roman"/>
              </a:rPr>
              <a:t>Presso gli </a:t>
            </a:r>
            <a:r>
              <a:rPr lang="it-IT" sz="1600" b="1" dirty="0">
                <a:latin typeface="Century Gothic" panose="020B0502020202020204" pitchFamily="34" charset="0"/>
                <a:ea typeface="Times New Roman"/>
                <a:cs typeface="Times New Roman"/>
              </a:rPr>
              <a:t>Uffici della Cittadinanza  dei Comuni</a:t>
            </a:r>
            <a:r>
              <a:rPr lang="it-IT" sz="1600" dirty="0">
                <a:latin typeface="Century Gothic" panose="020B0502020202020204" pitchFamily="34" charset="0"/>
                <a:ea typeface="Times New Roman"/>
                <a:cs typeface="Times New Roman"/>
              </a:rPr>
              <a:t> delle zone sociali del territorio dell’ATI 4 Umbria ed </a:t>
            </a:r>
            <a:r>
              <a:rPr lang="it-IT" sz="1600" b="1" dirty="0">
                <a:latin typeface="Century Gothic" panose="020B0502020202020204" pitchFamily="34" charset="0"/>
                <a:ea typeface="Times New Roman"/>
                <a:cs typeface="Times New Roman"/>
              </a:rPr>
              <a:t>Uffici Protocolli degli stessi</a:t>
            </a:r>
            <a:r>
              <a:rPr lang="it-IT" sz="1600" dirty="0">
                <a:latin typeface="Century Gothic" panose="020B0502020202020204" pitchFamily="34" charset="0"/>
                <a:ea typeface="Times New Roman"/>
                <a:cs typeface="Times New Roman"/>
              </a:rPr>
              <a:t>.</a:t>
            </a:r>
            <a:endParaRPr lang="it-IT" sz="1600" dirty="0">
              <a:latin typeface="Century Gothic" panose="020B0502020202020204" pitchFamily="34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Century Gothic" panose="020B0502020202020204" pitchFamily="34" charset="0"/>
              </a:rPr>
              <a:t>DOMANDA </a:t>
            </a:r>
          </a:p>
        </p:txBody>
      </p:sp>
    </p:spTree>
    <p:extLst>
      <p:ext uri="{BB962C8B-B14F-4D97-AF65-F5344CB8AC3E}">
        <p14:creationId xmlns:p14="http://schemas.microsoft.com/office/powerpoint/2010/main" xmlns="" val="465525826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348880"/>
            <a:ext cx="7408333" cy="355291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it-IT" sz="1800" dirty="0"/>
              <a:t>copia del documento di identità del richiedente, in corso di validità;</a:t>
            </a:r>
          </a:p>
          <a:p>
            <a:pPr lvl="0"/>
            <a:r>
              <a:rPr lang="it-IT" sz="1800" dirty="0"/>
              <a:t>attestazione dell’Indicatore della situazione economica equivalente (ISEE) dell’anno 2014,ai sensi del DPCM 159/13 in corso di validità, del nucleo familiare del titolare dell’utenza;</a:t>
            </a:r>
          </a:p>
          <a:p>
            <a:pPr lvl="0"/>
            <a:r>
              <a:rPr lang="it-IT" sz="1800" dirty="0"/>
              <a:t>Copia dell’ultima bolletta in possesso dell’utente;</a:t>
            </a:r>
          </a:p>
          <a:p>
            <a:pPr lvl="0"/>
            <a:r>
              <a:rPr lang="it-IT" sz="1800" b="1" dirty="0"/>
              <a:t>modello C</a:t>
            </a:r>
            <a:r>
              <a:rPr lang="it-IT" sz="1800" dirty="0"/>
              <a:t>,  solo per i richiedenti con Fornitura per </a:t>
            </a:r>
            <a:r>
              <a:rPr lang="it-IT" sz="1800" b="1" dirty="0"/>
              <a:t>uso domestico condominiale</a:t>
            </a:r>
            <a:r>
              <a:rPr lang="it-IT" sz="1800" dirty="0"/>
              <a:t> (DA COMPILARE IN OGNI SUA PARTE, PENA L’ESCLUSIONE) e copia documento di identità dell’Amministratore di condominio, in corso di validità.</a:t>
            </a:r>
          </a:p>
          <a:p>
            <a:pPr lvl="0"/>
            <a:r>
              <a:rPr lang="it-IT" sz="1800" b="1" dirty="0"/>
              <a:t>Modello F</a:t>
            </a:r>
            <a:r>
              <a:rPr lang="it-IT" sz="1800" dirty="0"/>
              <a:t>, solo per i </a:t>
            </a:r>
            <a:r>
              <a:rPr lang="it-IT" sz="1800" b="1" dirty="0"/>
              <a:t>Legali Rappresentanti di organizzazioni di volontariato ONLUS o associazioni di promozione sociale (APS) o equipollenti</a:t>
            </a:r>
            <a:r>
              <a:rPr lang="it-IT" sz="1800" dirty="0"/>
              <a:t>, (DA COMPILARE IN OGNI SUA PARTE, PENA L’ESCLUSIONE) copia documento di identità del Legale Rappresentante, in corso di validità e Statuto dell’Associazione.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dirty="0">
                <a:latin typeface="Century Gothic" panose="020B0502020202020204" pitchFamily="34" charset="0"/>
              </a:rPr>
              <a:t>DOCUMENTAZIONE DA ALLEGARE</a:t>
            </a:r>
          </a:p>
        </p:txBody>
      </p:sp>
    </p:spTree>
    <p:extLst>
      <p:ext uri="{BB962C8B-B14F-4D97-AF65-F5344CB8AC3E}">
        <p14:creationId xmlns:p14="http://schemas.microsoft.com/office/powerpoint/2010/main" xmlns="" val="1541994590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67833" y="2446825"/>
            <a:ext cx="7408333" cy="3816424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it-IT" sz="1800" b="1" dirty="0">
                <a:latin typeface="Century Gothic" panose="020B0502020202020204" pitchFamily="34" charset="0"/>
              </a:rPr>
              <a:t>Raccomandata A/R</a:t>
            </a:r>
            <a:r>
              <a:rPr lang="it-IT" sz="1800" dirty="0">
                <a:latin typeface="Century Gothic" panose="020B0502020202020204" pitchFamily="34" charset="0"/>
              </a:rPr>
              <a:t> inviata alla sede legale Direzione SII </a:t>
            </a:r>
            <a:r>
              <a:rPr lang="it-IT" sz="1800" dirty="0" err="1">
                <a:latin typeface="Century Gothic" panose="020B0502020202020204" pitchFamily="34" charset="0"/>
              </a:rPr>
              <a:t>Scpa</a:t>
            </a:r>
            <a:endParaRPr lang="it-IT" sz="1800" dirty="0">
              <a:latin typeface="Century Gothic" panose="020B0502020202020204" pitchFamily="34" charset="0"/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Posta elettronica, con allegato documento di identità del richiedente in corso di validità, a </a:t>
            </a:r>
            <a:r>
              <a:rPr lang="it-IT" sz="1800" dirty="0">
                <a:latin typeface="Century Gothic" panose="020B0502020202020204" pitchFamily="34" charset="0"/>
                <a:hlinkClick r:id="rId2"/>
              </a:rPr>
              <a:t>segreteria@siiato2.it</a:t>
            </a:r>
            <a:r>
              <a:rPr lang="it-IT" sz="1800" dirty="0">
                <a:latin typeface="Century Gothic" panose="020B0502020202020204" pitchFamily="34" charset="0"/>
              </a:rPr>
              <a:t>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1800" b="1" dirty="0">
                <a:latin typeface="Century Gothic" panose="020B0502020202020204" pitchFamily="34" charset="0"/>
              </a:rPr>
              <a:t>PEC</a:t>
            </a:r>
            <a:r>
              <a:rPr lang="it-IT" sz="1800" dirty="0">
                <a:latin typeface="Century Gothic" panose="020B0502020202020204" pitchFamily="34" charset="0"/>
              </a:rPr>
              <a:t> (posta elettronica certificata) a </a:t>
            </a:r>
            <a:r>
              <a:rPr lang="it-IT" sz="1800" dirty="0">
                <a:latin typeface="Century Gothic" panose="020B0502020202020204" pitchFamily="34" charset="0"/>
                <a:hlinkClick r:id="rId3"/>
              </a:rPr>
              <a:t>segreteriasii@arubapec.it</a:t>
            </a:r>
            <a:r>
              <a:rPr lang="it-IT" sz="1800" dirty="0">
                <a:latin typeface="Century Gothic" panose="020B0502020202020204" pitchFamily="34" charset="0"/>
              </a:rPr>
              <a:t> o </a:t>
            </a:r>
            <a:r>
              <a:rPr lang="it-IT" sz="1800" dirty="0">
                <a:latin typeface="Century Gothic" panose="020B0502020202020204" pitchFamily="34" charset="0"/>
                <a:hlinkClick r:id="rId4"/>
              </a:rPr>
              <a:t>ati4umbria@postacert.umbria.it</a:t>
            </a:r>
            <a:r>
              <a:rPr lang="it-IT" sz="1800" dirty="0">
                <a:latin typeface="Century Gothic" panose="020B0502020202020204" pitchFamily="34" charset="0"/>
              </a:rPr>
              <a:t>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1800" b="1" dirty="0">
                <a:latin typeface="Century Gothic" panose="020B0502020202020204" pitchFamily="34" charset="0"/>
              </a:rPr>
              <a:t>Consegna a mano</a:t>
            </a:r>
            <a:r>
              <a:rPr lang="it-IT" sz="1800" dirty="0">
                <a:latin typeface="Century Gothic" panose="020B0502020202020204" pitchFamily="34" charset="0"/>
              </a:rPr>
              <a:t> presso i front office SII e presso la sede della Consulta dei Consumatori nei giorni indicati sull’avviso pubblico e sul regolamento.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Consegna a mano presso gli uffici della Cittadinanza e gli Uffici Protocollo dei Comuni del territorio dell’ATI 4 Umbria.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Nel caso di consegna da parte di soggetti terzi, la consegna a mano dovrà essere corredata di apposito </a:t>
            </a:r>
            <a:r>
              <a:rPr lang="it-IT" sz="1800" b="1" dirty="0">
                <a:latin typeface="Century Gothic" panose="020B0502020202020204" pitchFamily="34" charset="0"/>
              </a:rPr>
              <a:t>atto di delega</a:t>
            </a:r>
            <a:r>
              <a:rPr lang="it-IT" sz="1800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dirty="0">
                <a:latin typeface="Century Gothic" panose="020B0502020202020204" pitchFamily="34" charset="0"/>
              </a:rPr>
              <a:t>PRESENTAZIONE DELLA DOMANDA</a:t>
            </a:r>
          </a:p>
        </p:txBody>
      </p:sp>
    </p:spTree>
    <p:extLst>
      <p:ext uri="{BB962C8B-B14F-4D97-AF65-F5344CB8AC3E}">
        <p14:creationId xmlns:p14="http://schemas.microsoft.com/office/powerpoint/2010/main" xmlns="" val="1164022975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552912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Domande presentate </a:t>
            </a:r>
            <a:r>
              <a:rPr lang="it-IT" sz="1800" b="1" dirty="0">
                <a:latin typeface="Century Gothic" panose="020B0502020202020204" pitchFamily="34" charset="0"/>
              </a:rPr>
              <a:t>oltre la data di scadenza</a:t>
            </a:r>
            <a:r>
              <a:rPr lang="it-IT" sz="1800" dirty="0">
                <a:latin typeface="Century Gothic" panose="020B0502020202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Presentazione di </a:t>
            </a:r>
            <a:r>
              <a:rPr lang="it-IT" sz="1800" b="1" dirty="0">
                <a:latin typeface="Century Gothic" panose="020B0502020202020204" pitchFamily="34" charset="0"/>
              </a:rPr>
              <a:t>più domande</a:t>
            </a:r>
            <a:r>
              <a:rPr lang="it-IT" sz="1800" dirty="0">
                <a:latin typeface="Century Gothic" panose="020B0502020202020204" pitchFamily="34" charset="0"/>
              </a:rPr>
              <a:t> da parte dello stesso nucleo familiare.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Domande </a:t>
            </a:r>
            <a:r>
              <a:rPr lang="it-IT" sz="1800" b="1" dirty="0">
                <a:latin typeface="Century Gothic" panose="020B0502020202020204" pitchFamily="34" charset="0"/>
              </a:rPr>
              <a:t>non sottoscritte</a:t>
            </a:r>
            <a:r>
              <a:rPr lang="it-IT" sz="1800" dirty="0">
                <a:latin typeface="Century Gothic" panose="020B0502020202020204" pitchFamily="34" charset="0"/>
              </a:rPr>
              <a:t> dal richiedente e </a:t>
            </a:r>
            <a:r>
              <a:rPr lang="it-IT" sz="1800" b="1" dirty="0">
                <a:latin typeface="Century Gothic" panose="020B0502020202020204" pitchFamily="34" charset="0"/>
              </a:rPr>
              <a:t>non compilate </a:t>
            </a:r>
            <a:r>
              <a:rPr lang="it-IT" sz="1800" dirty="0">
                <a:latin typeface="Century Gothic" panose="020B0502020202020204" pitchFamily="34" charset="0"/>
              </a:rPr>
              <a:t>in ogni parte richiesta o mancante di uno o più documenti e/o dichiarazioni richiesti.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Domande da parte di un richiedente che, alla data della presentazione della stessa, non è in possesso dei </a:t>
            </a:r>
            <a:r>
              <a:rPr lang="it-IT" sz="1800" b="1" dirty="0">
                <a:latin typeface="Century Gothic" panose="020B0502020202020204" pitchFamily="34" charset="0"/>
              </a:rPr>
              <a:t>requisiti</a:t>
            </a:r>
            <a:r>
              <a:rPr lang="it-IT" sz="1800" dirty="0">
                <a:latin typeface="Century Gothic" panose="020B0502020202020204" pitchFamily="34" charset="0"/>
              </a:rPr>
              <a:t> per l’ammissione.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b="1" dirty="0">
                <a:latin typeface="Century Gothic" panose="020B0502020202020204" pitchFamily="34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xmlns="" val="3097385445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552912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it-IT" sz="2800" dirty="0">
                <a:latin typeface="Century Gothic" panose="020B0502020202020204" pitchFamily="34" charset="0"/>
              </a:rPr>
              <a:t>Nel caso di parità in graduatoria e di esaurimento del fondo si procederà ad assegnare il contributo al soggetto avente </a:t>
            </a:r>
            <a:r>
              <a:rPr lang="it-IT" sz="2800" b="1" dirty="0">
                <a:latin typeface="Century Gothic" panose="020B0502020202020204" pitchFamily="34" charset="0"/>
              </a:rPr>
              <a:t>numero maggiore di componenti del nucleo familiare</a:t>
            </a:r>
            <a:r>
              <a:rPr lang="it-IT" sz="2800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dirty="0">
                <a:latin typeface="Century Gothic" panose="020B0502020202020204" pitchFamily="34" charset="0"/>
              </a:rPr>
              <a:t>CASI PARTICOLARI</a:t>
            </a:r>
          </a:p>
        </p:txBody>
      </p:sp>
    </p:spTree>
    <p:extLst>
      <p:ext uri="{BB962C8B-B14F-4D97-AF65-F5344CB8AC3E}">
        <p14:creationId xmlns:p14="http://schemas.microsoft.com/office/powerpoint/2010/main" xmlns="" val="2685798707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552912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2"/>
            </a:pPr>
            <a:r>
              <a:rPr lang="it-IT" sz="2800" dirty="0">
                <a:latin typeface="Century Gothic" panose="020B0502020202020204" pitchFamily="34" charset="0"/>
              </a:rPr>
              <a:t>Nel caso di utenti i cui consumi non sono stati rilevati nell’anno 2015, verrà considerato il </a:t>
            </a:r>
            <a:r>
              <a:rPr lang="it-IT" sz="2800" b="1" dirty="0">
                <a:latin typeface="Century Gothic" panose="020B0502020202020204" pitchFamily="34" charset="0"/>
              </a:rPr>
              <a:t>consumo storico dell’utenza</a:t>
            </a:r>
            <a:r>
              <a:rPr lang="it-IT" sz="2800" dirty="0">
                <a:latin typeface="Century Gothic" panose="020B0502020202020204" pitchFamily="34" charset="0"/>
              </a:rPr>
              <a:t>. Qualora lo stesso non sia rilevabile verrà considerato il consumo medio della categoria di riferimento. 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dirty="0">
                <a:latin typeface="Century Gothic" panose="020B0502020202020204" pitchFamily="34" charset="0"/>
              </a:rPr>
              <a:t>CASI PARTICOLARI</a:t>
            </a:r>
          </a:p>
        </p:txBody>
      </p:sp>
    </p:spTree>
    <p:extLst>
      <p:ext uri="{BB962C8B-B14F-4D97-AF65-F5344CB8AC3E}">
        <p14:creationId xmlns:p14="http://schemas.microsoft.com/office/powerpoint/2010/main" xmlns="" val="468496538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552912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 startAt="3"/>
            </a:pPr>
            <a:r>
              <a:rPr lang="it-IT" sz="2800" dirty="0">
                <a:latin typeface="Century Gothic" panose="020B0502020202020204" pitchFamily="34" charset="0"/>
              </a:rPr>
              <a:t>Nel caso che l’utenza idrica sia intestata ad un </a:t>
            </a:r>
            <a:r>
              <a:rPr lang="it-IT" sz="2800" b="1" dirty="0">
                <a:latin typeface="Century Gothic" panose="020B0502020202020204" pitchFamily="34" charset="0"/>
              </a:rPr>
              <a:t>soggetto defunto </a:t>
            </a:r>
            <a:r>
              <a:rPr lang="it-IT" sz="2800" dirty="0">
                <a:latin typeface="Century Gothic" panose="020B0502020202020204" pitchFamily="34" charset="0"/>
              </a:rPr>
              <a:t>e non ancora volturata, il richiedente dovrà presentare un’autocertificazione attestante la residenza nel nucleo familiare del defunto e comunque procedere, prima dell’erogazione del contributo alla voltura dell’utenza, in mancanza, la domanda verrà esclusa.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dirty="0">
                <a:latin typeface="Century Gothic" panose="020B0502020202020204" pitchFamily="34" charset="0"/>
              </a:rPr>
              <a:t>CASI PARTICOLARI</a:t>
            </a:r>
          </a:p>
        </p:txBody>
      </p:sp>
    </p:spTree>
    <p:extLst>
      <p:ext uri="{BB962C8B-B14F-4D97-AF65-F5344CB8AC3E}">
        <p14:creationId xmlns:p14="http://schemas.microsoft.com/office/powerpoint/2010/main" xmlns="" val="1587070584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200" dirty="0">
                <a:latin typeface="Century Gothic" panose="020B0502020202020204" pitchFamily="34" charset="0"/>
              </a:rPr>
              <a:t>Siamo orgogliosi di ricordare a tutti che per il </a:t>
            </a:r>
            <a:r>
              <a:rPr lang="it-IT" sz="3200" b="1" dirty="0">
                <a:latin typeface="Century Gothic" panose="020B0502020202020204" pitchFamily="34" charset="0"/>
              </a:rPr>
              <a:t>QUARTO ANNO consecutivo</a:t>
            </a:r>
            <a:r>
              <a:rPr lang="it-IT" sz="3200" dirty="0">
                <a:latin typeface="Century Gothic" panose="020B0502020202020204" pitchFamily="34" charset="0"/>
              </a:rPr>
              <a:t> SII </a:t>
            </a:r>
            <a:r>
              <a:rPr lang="it-IT" sz="3200" dirty="0" err="1">
                <a:latin typeface="Century Gothic" panose="020B0502020202020204" pitchFamily="34" charset="0"/>
              </a:rPr>
              <a:t>scpa</a:t>
            </a:r>
            <a:r>
              <a:rPr lang="it-IT" sz="3200" dirty="0">
                <a:latin typeface="Century Gothic" panose="020B0502020202020204" pitchFamily="34" charset="0"/>
              </a:rPr>
              <a:t> e ATI 4 Umbria cercano di aiutare le persone che ne hanno bisogno.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latin typeface="Century Gothic" panose="020B0502020202020204" pitchFamily="34" charset="0"/>
              </a:rPr>
              <a:t>QUARTO ANNO CONSECUTIVO</a:t>
            </a:r>
          </a:p>
        </p:txBody>
      </p:sp>
    </p:spTree>
    <p:extLst>
      <p:ext uri="{BB962C8B-B14F-4D97-AF65-F5344CB8AC3E}">
        <p14:creationId xmlns:p14="http://schemas.microsoft.com/office/powerpoint/2010/main" xmlns="" val="2161545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552912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4"/>
            </a:pPr>
            <a:r>
              <a:rPr lang="it-IT" sz="2800" dirty="0">
                <a:latin typeface="Century Gothic" panose="020B0502020202020204" pitchFamily="34" charset="0"/>
              </a:rPr>
              <a:t>Nel caso di </a:t>
            </a:r>
            <a:r>
              <a:rPr lang="it-IT" sz="2800" b="1" dirty="0">
                <a:latin typeface="Century Gothic" panose="020B0502020202020204" pitchFamily="34" charset="0"/>
              </a:rPr>
              <a:t>utenza condominiale</a:t>
            </a:r>
            <a:r>
              <a:rPr lang="it-IT" sz="2800" dirty="0">
                <a:latin typeface="Century Gothic" panose="020B0502020202020204" pitchFamily="34" charset="0"/>
              </a:rPr>
              <a:t> il soggetto richiedente dovrà allegare alla domanda una dichiarazione (Modello C allegato alla domanda), sottoscritta dall’Amministratore del condominio e debitamente compilata in tutte le sue parti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dirty="0">
                <a:latin typeface="Century Gothic" panose="020B0502020202020204" pitchFamily="34" charset="0"/>
              </a:rPr>
              <a:t>CASI PARTICOLARI</a:t>
            </a:r>
          </a:p>
        </p:txBody>
      </p:sp>
    </p:spTree>
    <p:extLst>
      <p:ext uri="{BB962C8B-B14F-4D97-AF65-F5344CB8AC3E}">
        <p14:creationId xmlns:p14="http://schemas.microsoft.com/office/powerpoint/2010/main" xmlns="" val="3671038908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492896"/>
            <a:ext cx="7408333" cy="3552912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Entro 60 gg. dalla chiusura del bando, sarà stilata da parte della Consulta dei Consumatori la graduatoria per determinare l’accesso ai contributi;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L’assegnazione dei contributi sarà  disposta dall’ATI n.4 in base alla graduatoria e nei limiti del Fondo. </a:t>
            </a:r>
            <a:r>
              <a:rPr lang="it-IT" sz="1800" b="1" dirty="0">
                <a:latin typeface="Century Gothic" panose="020B0502020202020204" pitchFamily="34" charset="0"/>
              </a:rPr>
              <a:t>Il contributo concesso sarà portato in detrazione  dalla SII </a:t>
            </a:r>
            <a:r>
              <a:rPr lang="it-IT" sz="1800" b="1" dirty="0" err="1">
                <a:latin typeface="Century Gothic" panose="020B0502020202020204" pitchFamily="34" charset="0"/>
              </a:rPr>
              <a:t>scpa</a:t>
            </a:r>
            <a:r>
              <a:rPr lang="it-IT" sz="1800" b="1" dirty="0">
                <a:latin typeface="Century Gothic" panose="020B0502020202020204" pitchFamily="34" charset="0"/>
              </a:rPr>
              <a:t>  nella prima fattura utile.</a:t>
            </a:r>
            <a:r>
              <a:rPr lang="it-IT" sz="1800" dirty="0">
                <a:latin typeface="Century Gothic" panose="020B0502020202020204" pitchFamily="34" charset="0"/>
              </a:rPr>
              <a:t> Nel caso  in cui l’importo del contributo sia superiore alla fattura emessa, l’agevolazione verrà inserita nella successiva, fino ad esaurimento del beneficio.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1800" dirty="0">
                <a:latin typeface="Century Gothic" panose="020B0502020202020204" pitchFamily="34" charset="0"/>
              </a:rPr>
              <a:t>La concessione  dei contributi non conferisce alcun diritto né aspettativa di continuità per gli anni successivi.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21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dirty="0">
                <a:latin typeface="Century Gothic" panose="020B0502020202020204" pitchFamily="34" charset="0"/>
              </a:rPr>
              <a:t>MODALITA’ DI CONCESSIONE</a:t>
            </a:r>
          </a:p>
        </p:txBody>
      </p:sp>
    </p:spTree>
    <p:extLst>
      <p:ext uri="{BB962C8B-B14F-4D97-AF65-F5344CB8AC3E}">
        <p14:creationId xmlns:p14="http://schemas.microsoft.com/office/powerpoint/2010/main" xmlns="" val="3677965492"/>
      </p:ext>
    </p:extLst>
  </p:cSld>
  <p:clrMapOvr>
    <a:masterClrMapping/>
  </p:clrMapOvr>
  <p:transition spd="slow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99592" y="2361463"/>
            <a:ext cx="7704856" cy="3552912"/>
          </a:xfrm>
        </p:spPr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it-IT" sz="2000" dirty="0">
                <a:latin typeface="Century Gothic" panose="020B0502020202020204" pitchFamily="34" charset="0"/>
              </a:rPr>
              <a:t>Il bando o l’avviso, unitamente alla modulistica, verrà pubblicato, per un periodo non inferiore a 30gg. dalla data di emanazione, presso: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2000" dirty="0">
                <a:latin typeface="Century Gothic" panose="020B0502020202020204" pitchFamily="34" charset="0"/>
              </a:rPr>
              <a:t>l’Albo Pretorio dell’ATI 4 Umbria on-line;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2000" dirty="0">
                <a:latin typeface="Century Gothic" panose="020B0502020202020204" pitchFamily="34" charset="0"/>
              </a:rPr>
              <a:t>sui siti internet dei due Enti promotori, negli Uffici dei Front Office SII, i siti di </a:t>
            </a:r>
            <a:r>
              <a:rPr lang="it-IT" sz="2000" dirty="0" err="1">
                <a:latin typeface="Century Gothic" panose="020B0502020202020204" pitchFamily="34" charset="0"/>
              </a:rPr>
              <a:t>Adiconsum</a:t>
            </a:r>
            <a:r>
              <a:rPr lang="it-IT" sz="2000" dirty="0">
                <a:latin typeface="Century Gothic" panose="020B0502020202020204" pitchFamily="34" charset="0"/>
              </a:rPr>
              <a:t> ,  Adoc, </a:t>
            </a:r>
            <a:r>
              <a:rPr lang="it-IT" sz="2000" dirty="0" err="1">
                <a:latin typeface="Century Gothic" panose="020B0502020202020204" pitchFamily="34" charset="0"/>
              </a:rPr>
              <a:t>Federconsumatori</a:t>
            </a:r>
            <a:r>
              <a:rPr lang="it-IT" sz="2000" dirty="0">
                <a:latin typeface="Century Gothic" panose="020B0502020202020204" pitchFamily="34" charset="0"/>
              </a:rPr>
              <a:t>, </a:t>
            </a:r>
            <a:r>
              <a:rPr lang="it-IT" sz="2000" dirty="0" err="1">
                <a:latin typeface="Century Gothic" panose="020B0502020202020204" pitchFamily="34" charset="0"/>
              </a:rPr>
              <a:t>Cittadinanzattiva</a:t>
            </a:r>
            <a:r>
              <a:rPr lang="it-IT" sz="2000" dirty="0">
                <a:latin typeface="Century Gothic" panose="020B0502020202020204" pitchFamily="34" charset="0"/>
              </a:rPr>
              <a:t> e Lega Consumatori;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2000" dirty="0">
                <a:latin typeface="Century Gothic" panose="020B0502020202020204" pitchFamily="34" charset="0"/>
              </a:rPr>
              <a:t>negli Uffici della Cittadinanza dei Comuni del territorio dell’ATI 4 Umbria.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it-IT" sz="2000" dirty="0">
                <a:latin typeface="Century Gothic" panose="020B0502020202020204" pitchFamily="34" charset="0"/>
              </a:rPr>
              <a:t>sulle locandine e manifesti affissi in tutti i Comuni del territorio dell’ATI 4 Umbria.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22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dirty="0">
                <a:latin typeface="Century Gothic" panose="020B0502020202020204" pitchFamily="34" charset="0"/>
              </a:rPr>
              <a:t>INFORMAZIONI</a:t>
            </a:r>
          </a:p>
        </p:txBody>
      </p:sp>
    </p:spTree>
    <p:extLst>
      <p:ext uri="{BB962C8B-B14F-4D97-AF65-F5344CB8AC3E}">
        <p14:creationId xmlns:p14="http://schemas.microsoft.com/office/powerpoint/2010/main" xmlns="" val="2984019904"/>
      </p:ext>
    </p:extLst>
  </p:cSld>
  <p:clrMapOvr>
    <a:masterClrMapping/>
  </p:clrMapOvr>
  <p:transition spd="slow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887412"/>
          </a:xfrm>
        </p:spPr>
        <p:txBody>
          <a:bodyPr>
            <a:noAutofit/>
          </a:bodyPr>
          <a:lstStyle/>
          <a:p>
            <a:r>
              <a:rPr lang="it-IT" sz="48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FONDO DI SOLIDARIETA’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91520" y="2428438"/>
            <a:ext cx="7452888" cy="2368713"/>
          </a:xfrm>
        </p:spPr>
        <p:txBody>
          <a:bodyPr>
            <a:noAutofit/>
          </a:bodyPr>
          <a:lstStyle/>
          <a:p>
            <a:r>
              <a:rPr lang="it-IT" sz="2800" dirty="0">
                <a:solidFill>
                  <a:srgbClr val="FFFF00"/>
                </a:solidFill>
                <a:latin typeface="Century Gothic" panose="020B0502020202020204" pitchFamily="34" charset="0"/>
              </a:rPr>
              <a:t>Sostegno a favore di utenze domestiche che versano in condizioni di disagio sociale ed economico nell’anno 2015, </a:t>
            </a:r>
            <a:r>
              <a:rPr lang="it-IT" sz="28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a valere sui relativi consumi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23</a:t>
            </a:fld>
            <a:endParaRPr lang="it-IT" dirty="0"/>
          </a:p>
        </p:txBody>
      </p:sp>
      <p:pic>
        <p:nvPicPr>
          <p:cNvPr id="1026" name="Picture 2" descr="C:\Users\Orvieto1\Desktop\sii_logo280x2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520" y="5901792"/>
            <a:ext cx="757011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rvieto1\Desktop\ati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5901792"/>
            <a:ext cx="108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3707904" y="1412776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>
                <a:solidFill>
                  <a:srgbClr val="FFFF00"/>
                </a:solidFill>
                <a:latin typeface="Century Gothic" panose="020B0502020202020204" pitchFamily="34" charset="0"/>
              </a:rPr>
              <a:t>2016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539552" y="4762000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dirty="0">
                <a:solidFill>
                  <a:schemeClr val="tx2"/>
                </a:solidFill>
                <a:latin typeface="Century Gothic" panose="020B0502020202020204" pitchFamily="34" charset="0"/>
              </a:rPr>
              <a:t>A cura di: CONSULTA CONSUMATORI (ATI 4 Umbria, SII </a:t>
            </a:r>
            <a:r>
              <a:rPr lang="it-IT" dirty="0" err="1">
                <a:solidFill>
                  <a:schemeClr val="tx2"/>
                </a:solidFill>
                <a:latin typeface="Century Gothic" panose="020B0502020202020204" pitchFamily="34" charset="0"/>
              </a:rPr>
              <a:t>scpa</a:t>
            </a:r>
            <a:r>
              <a:rPr lang="it-IT" dirty="0">
                <a:solidFill>
                  <a:schemeClr val="tx2"/>
                </a:solidFill>
                <a:latin typeface="Century Gothic" panose="020B0502020202020204" pitchFamily="34" charset="0"/>
              </a:rPr>
              <a:t>, </a:t>
            </a:r>
            <a:r>
              <a:rPr lang="it-IT" dirty="0" err="1">
                <a:solidFill>
                  <a:schemeClr val="tx2"/>
                </a:solidFill>
                <a:latin typeface="Century Gothic" panose="020B0502020202020204" pitchFamily="34" charset="0"/>
              </a:rPr>
              <a:t>Adiconsum</a:t>
            </a:r>
            <a:r>
              <a:rPr lang="it-IT" dirty="0">
                <a:solidFill>
                  <a:schemeClr val="tx2"/>
                </a:solidFill>
                <a:latin typeface="Century Gothic" panose="020B0502020202020204" pitchFamily="34" charset="0"/>
              </a:rPr>
              <a:t>, ADOC, </a:t>
            </a:r>
            <a:r>
              <a:rPr lang="it-IT" dirty="0" err="1">
                <a:solidFill>
                  <a:schemeClr val="tx2"/>
                </a:solidFill>
                <a:latin typeface="Century Gothic" panose="020B0502020202020204" pitchFamily="34" charset="0"/>
              </a:rPr>
              <a:t>Cittadinanzattiva</a:t>
            </a:r>
            <a:r>
              <a:rPr lang="it-IT" dirty="0">
                <a:solidFill>
                  <a:schemeClr val="tx2"/>
                </a:solidFill>
                <a:latin typeface="Century Gothic" panose="020B0502020202020204" pitchFamily="34" charset="0"/>
              </a:rPr>
              <a:t>, </a:t>
            </a:r>
            <a:r>
              <a:rPr lang="it-IT" dirty="0" err="1" smtClean="0">
                <a:solidFill>
                  <a:schemeClr val="tx2"/>
                </a:solidFill>
                <a:latin typeface="Century Gothic" panose="020B0502020202020204" pitchFamily="34" charset="0"/>
              </a:rPr>
              <a:t>Federconsumatori</a:t>
            </a:r>
            <a:r>
              <a:rPr lang="it-IT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, Lega Consumatori)</a:t>
            </a:r>
            <a:endParaRPr lang="it-IT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5914375"/>
            <a:ext cx="2411760" cy="60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44094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200" dirty="0">
                <a:latin typeface="Century Gothic" panose="020B0502020202020204" pitchFamily="34" charset="0"/>
              </a:rPr>
              <a:t>Il Fondo di capienza di </a:t>
            </a:r>
            <a:r>
              <a:rPr lang="it-IT" sz="4400" b="1" dirty="0">
                <a:latin typeface="Century Gothic" panose="020B0502020202020204" pitchFamily="34" charset="0"/>
              </a:rPr>
              <a:t>€ 150.000</a:t>
            </a:r>
            <a:r>
              <a:rPr lang="it-IT" sz="3200" b="1" dirty="0">
                <a:latin typeface="Century Gothic" panose="020B0502020202020204" pitchFamily="34" charset="0"/>
              </a:rPr>
              <a:t> </a:t>
            </a:r>
            <a:r>
              <a:rPr lang="it-IT" sz="3200" dirty="0">
                <a:latin typeface="Century Gothic" panose="020B0502020202020204" pitchFamily="34" charset="0"/>
              </a:rPr>
              <a:t>è stato riservato alle sole utenze domestico residenti con un </a:t>
            </a:r>
            <a:r>
              <a:rPr lang="it-IT" sz="3200" b="1" dirty="0">
                <a:latin typeface="Century Gothic" panose="020B0502020202020204" pitchFamily="34" charset="0"/>
              </a:rPr>
              <a:t>ISEE inferiore o uguale a 12.000 euro</a:t>
            </a:r>
            <a:r>
              <a:rPr lang="it-IT" sz="3200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Century Gothic" panose="020B0502020202020204" pitchFamily="34" charset="0"/>
              </a:rPr>
              <a:t>CAPIENZA COMPLESSIVA</a:t>
            </a:r>
          </a:p>
        </p:txBody>
      </p:sp>
    </p:spTree>
    <p:extLst>
      <p:ext uri="{BB962C8B-B14F-4D97-AF65-F5344CB8AC3E}">
        <p14:creationId xmlns:p14="http://schemas.microsoft.com/office/powerpoint/2010/main" xmlns="" val="651367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72067" y="2675467"/>
            <a:ext cx="7804389" cy="30577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800" dirty="0">
                <a:latin typeface="Century Gothic" panose="020B0502020202020204" pitchFamily="34" charset="0"/>
              </a:rPr>
              <a:t>Il Fondo è suddiviso in </a:t>
            </a:r>
            <a:r>
              <a:rPr lang="it-IT" sz="2800" u="sng" dirty="0">
                <a:latin typeface="Century Gothic" panose="020B0502020202020204" pitchFamily="34" charset="0"/>
              </a:rPr>
              <a:t>due linee di contributo</a:t>
            </a:r>
            <a:r>
              <a:rPr lang="it-IT" sz="2800" dirty="0">
                <a:latin typeface="Century Gothic" panose="020B0502020202020204" pitchFamily="34" charset="0"/>
              </a:rPr>
              <a:t> con una disponibilità massima rispettivamente di </a:t>
            </a:r>
          </a:p>
          <a:p>
            <a:pPr marL="0" indent="0" algn="ctr">
              <a:buNone/>
            </a:pPr>
            <a:r>
              <a:rPr lang="it-IT" sz="3200" b="1" dirty="0">
                <a:latin typeface="Century Gothic" panose="020B0502020202020204" pitchFamily="34" charset="0"/>
              </a:rPr>
              <a:t>54.000 euro</a:t>
            </a:r>
          </a:p>
          <a:p>
            <a:pPr marL="0" indent="0" algn="ctr">
              <a:buNone/>
            </a:pPr>
            <a:r>
              <a:rPr lang="it-IT" sz="2800" dirty="0">
                <a:latin typeface="Century Gothic" panose="020B0502020202020204" pitchFamily="34" charset="0"/>
              </a:rPr>
              <a:t> e </a:t>
            </a:r>
          </a:p>
          <a:p>
            <a:pPr marL="0" indent="0" algn="ctr">
              <a:buNone/>
            </a:pPr>
            <a:r>
              <a:rPr lang="it-IT" sz="3200" b="1" dirty="0">
                <a:latin typeface="Century Gothic" panose="020B0502020202020204" pitchFamily="34" charset="0"/>
              </a:rPr>
              <a:t>96.000 euro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Century Gothic" panose="020B0502020202020204" pitchFamily="34" charset="0"/>
              </a:rPr>
              <a:t>DUE LINEE DI CONTRIBUTO</a:t>
            </a:r>
          </a:p>
        </p:txBody>
      </p:sp>
    </p:spTree>
    <p:extLst>
      <p:ext uri="{BB962C8B-B14F-4D97-AF65-F5344CB8AC3E}">
        <p14:creationId xmlns:p14="http://schemas.microsoft.com/office/powerpoint/2010/main" xmlns="" val="242326977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>
                <a:latin typeface="Century Gothic" panose="020B0502020202020204" pitchFamily="34" charset="0"/>
              </a:rPr>
              <a:t>La prima linea di contributo, relativa ai 54.000 euro è dedicata a tutti gli utenti domestico residenti, </a:t>
            </a:r>
            <a:r>
              <a:rPr lang="it-IT" u="sng" dirty="0">
                <a:latin typeface="Century Gothic" panose="020B0502020202020204" pitchFamily="34" charset="0"/>
              </a:rPr>
              <a:t>con la sola esclusione delle utenze che già usufruiscono della tariffa domestico sociale</a:t>
            </a:r>
            <a:r>
              <a:rPr lang="it-IT" dirty="0">
                <a:latin typeface="Century Gothic" panose="020B0502020202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it-IT" dirty="0">
                <a:latin typeface="Century Gothic" panose="020B0502020202020204" pitchFamily="34" charset="0"/>
              </a:rPr>
              <a:t>I contributi saranno assegnati a tutti i richiedenti </a:t>
            </a:r>
            <a:r>
              <a:rPr lang="it-IT" b="1" dirty="0">
                <a:latin typeface="Century Gothic" panose="020B0502020202020204" pitchFamily="34" charset="0"/>
              </a:rPr>
              <a:t>privilegiando gli utenti con ISEE di valore più basso</a:t>
            </a:r>
            <a:r>
              <a:rPr lang="it-IT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Century Gothic" panose="020B0502020202020204" pitchFamily="34" charset="0"/>
              </a:rPr>
              <a:t>PRIMA LINEA DI CONTRIBUTO</a:t>
            </a:r>
          </a:p>
        </p:txBody>
      </p:sp>
    </p:spTree>
    <p:extLst>
      <p:ext uri="{BB962C8B-B14F-4D97-AF65-F5344CB8AC3E}">
        <p14:creationId xmlns:p14="http://schemas.microsoft.com/office/powerpoint/2010/main" xmlns="" val="2648493347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/>
          <a:lstStyle/>
          <a:p>
            <a:pPr marL="0" indent="0" algn="ctr">
              <a:buNone/>
            </a:pPr>
            <a:r>
              <a:rPr lang="it-IT" b="1" dirty="0">
                <a:latin typeface="Century Gothic" panose="020B0502020202020204" pitchFamily="34" charset="0"/>
              </a:rPr>
              <a:t>CONTEGGIO</a:t>
            </a:r>
          </a:p>
          <a:p>
            <a:pPr marL="0" indent="0" algn="ctr">
              <a:buNone/>
            </a:pPr>
            <a:endParaRPr lang="it-IT" sz="1400" dirty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it-IT" dirty="0">
                <a:latin typeface="Century Gothic" panose="020B0502020202020204" pitchFamily="34" charset="0"/>
              </a:rPr>
              <a:t>L’entità dei contributi  corrisponderà all’importo equivalente ad un consumo di 30 litri ad abitante al giorno, pari a 10,95 mc. ad abitante all’anno, moltiplicato il costo della fornitura idrica e della fognatura, per l’anno 2015, pari a 1,60 €/mc corrispondente ad un contributo pro capite di  17,52 €.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Century Gothic" panose="020B0502020202020204" pitchFamily="34" charset="0"/>
              </a:rPr>
              <a:t>PRIMA LINEA DI CONTRIBUTO</a:t>
            </a:r>
          </a:p>
        </p:txBody>
      </p:sp>
    </p:spTree>
    <p:extLst>
      <p:ext uri="{BB962C8B-B14F-4D97-AF65-F5344CB8AC3E}">
        <p14:creationId xmlns:p14="http://schemas.microsoft.com/office/powerpoint/2010/main" xmlns="" val="564757215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>
                <a:latin typeface="Century Gothic" panose="020B0502020202020204" pitchFamily="34" charset="0"/>
              </a:rPr>
              <a:t>Relativa ai 96,000 euro, è destinata alla copertura del costo annuo del Servizio Idrico Integrato di tutti i soggetti con utenze domestico residenti, nei limiti di capienza del fondo, </a:t>
            </a:r>
            <a:r>
              <a:rPr lang="it-IT" b="1" dirty="0">
                <a:latin typeface="Century Gothic" panose="020B0502020202020204" pitchFamily="34" charset="0"/>
              </a:rPr>
              <a:t>privilegiando gli utenti con ISEE di valore più basso</a:t>
            </a:r>
            <a:r>
              <a:rPr lang="it-IT" dirty="0">
                <a:latin typeface="Century Gothic" panose="020B0502020202020204" pitchFamily="34" charset="0"/>
              </a:rPr>
              <a:t>, secondo le % di copertura del costo riportate nella tabella successiva</a:t>
            </a:r>
          </a:p>
          <a:p>
            <a:pPr marL="0" indent="0" algn="ctr">
              <a:buNone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latin typeface="Century Gothic" panose="020B0502020202020204" pitchFamily="34" charset="0"/>
              </a:rPr>
              <a:t>SECONDA LINEA DI CONTRIBUTO</a:t>
            </a:r>
          </a:p>
        </p:txBody>
      </p:sp>
      <p:sp>
        <p:nvSpPr>
          <p:cNvPr id="6" name="Freccia a destra 5"/>
          <p:cNvSpPr/>
          <p:nvPr/>
        </p:nvSpPr>
        <p:spPr>
          <a:xfrm>
            <a:off x="3923928" y="5445224"/>
            <a:ext cx="1440160" cy="384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6222538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05160208"/>
              </p:ext>
            </p:extLst>
          </p:nvPr>
        </p:nvGraphicFramePr>
        <p:xfrm>
          <a:off x="1187624" y="2492896"/>
          <a:ext cx="6912768" cy="333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3730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</a:tabLst>
                      </a:pPr>
                      <a:r>
                        <a:rPr lang="it-IT" sz="1600" b="0" dirty="0">
                          <a:effectLst/>
                          <a:latin typeface="Century Gothic" panose="020B0502020202020204" pitchFamily="34" charset="0"/>
                        </a:rPr>
                        <a:t>Valore ISEE</a:t>
                      </a:r>
                      <a:endParaRPr lang="it-IT" sz="160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600" b="0" dirty="0">
                          <a:effectLst/>
                          <a:latin typeface="Century Gothic" panose="020B0502020202020204" pitchFamily="34" charset="0"/>
                        </a:rPr>
                        <a:t>Contributo concesso  </a:t>
                      </a:r>
                      <a:endParaRPr lang="it-IT" sz="160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60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Contributo teorico calcolato (€/pro-capite)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7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800" b="0" dirty="0">
                          <a:effectLst/>
                          <a:latin typeface="Century Gothic" panose="020B0502020202020204" pitchFamily="34" charset="0"/>
                        </a:rPr>
                        <a:t>ISEE fino a 8.000,00 €</a:t>
                      </a:r>
                      <a:endParaRPr lang="it-IT" sz="180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800" b="0" dirty="0">
                          <a:effectLst/>
                          <a:latin typeface="Century Gothic" panose="020B0502020202020204" pitchFamily="34" charset="0"/>
                        </a:rPr>
                        <a:t>70 %</a:t>
                      </a:r>
                      <a:endParaRPr lang="it-IT" sz="180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80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53,14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7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800" b="0" dirty="0">
                          <a:effectLst/>
                          <a:latin typeface="Century Gothic" panose="020B0502020202020204" pitchFamily="34" charset="0"/>
                        </a:rPr>
                        <a:t>ISEE da 8.001,00 a 10.500,00 €</a:t>
                      </a:r>
                      <a:endParaRPr lang="it-IT" sz="180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800" b="0" baseline="0" dirty="0">
                          <a:effectLst/>
                          <a:latin typeface="Century Gothic" panose="020B0502020202020204" pitchFamily="34" charset="0"/>
                        </a:rPr>
                        <a:t>35 </a:t>
                      </a:r>
                      <a:r>
                        <a:rPr lang="it-IT" sz="1800" b="0" dirty="0">
                          <a:effectLst/>
                          <a:latin typeface="Century Gothic" panose="020B0502020202020204" pitchFamily="34" charset="0"/>
                        </a:rPr>
                        <a:t>%</a:t>
                      </a:r>
                      <a:endParaRPr lang="it-IT" sz="180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80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26,57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04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800" b="0" dirty="0">
                          <a:effectLst/>
                          <a:latin typeface="Century Gothic" panose="020B0502020202020204" pitchFamily="34" charset="0"/>
                        </a:rPr>
                        <a:t>ISEE da 10.501,00 a 12.000,00 €</a:t>
                      </a:r>
                      <a:endParaRPr lang="it-IT" sz="180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800" b="0" dirty="0">
                          <a:effectLst/>
                          <a:latin typeface="Century Gothic" panose="020B0502020202020204" pitchFamily="34" charset="0"/>
                        </a:rPr>
                        <a:t>20 %</a:t>
                      </a:r>
                      <a:endParaRPr lang="it-IT" sz="1800" b="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213610" algn="l"/>
                          <a:tab pos="2333625" algn="l"/>
                        </a:tabLst>
                      </a:pPr>
                      <a:r>
                        <a:rPr lang="it-IT" sz="1800" b="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15,18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latin typeface="Century Gothic" panose="020B0502020202020204" pitchFamily="34" charset="0"/>
              </a:rPr>
              <a:t>SECONDA LINEA DI CONTRIBUTO</a:t>
            </a:r>
          </a:p>
        </p:txBody>
      </p:sp>
    </p:spTree>
    <p:extLst>
      <p:ext uri="{BB962C8B-B14F-4D97-AF65-F5344CB8AC3E}">
        <p14:creationId xmlns:p14="http://schemas.microsoft.com/office/powerpoint/2010/main" xmlns="" val="3938849704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11561" y="2276872"/>
            <a:ext cx="8136904" cy="3849291"/>
          </a:xfrm>
        </p:spPr>
        <p:txBody>
          <a:bodyPr/>
          <a:lstStyle/>
          <a:p>
            <a:pPr marL="0" indent="0" algn="ctr">
              <a:buNone/>
            </a:pPr>
            <a:r>
              <a:rPr lang="it-IT" b="1" dirty="0">
                <a:latin typeface="Century Gothic" panose="020B0502020202020204" pitchFamily="34" charset="0"/>
              </a:rPr>
              <a:t>CONTEGGIO</a:t>
            </a:r>
          </a:p>
          <a:p>
            <a:pPr marL="0" indent="0" algn="ctr">
              <a:buNone/>
            </a:pPr>
            <a:endParaRPr lang="it-IT" sz="800" b="1" dirty="0"/>
          </a:p>
          <a:p>
            <a:pPr marL="0" indent="0" algn="ctr">
              <a:buNone/>
            </a:pPr>
            <a:r>
              <a:rPr lang="it-IT" dirty="0">
                <a:latin typeface="Century Gothic" panose="020B0502020202020204" pitchFamily="34" charset="0"/>
              </a:rPr>
              <a:t>Il contributo teorico calcolato come il prodotto della percentuale del contributo , per fascia di ISEE, della una dotazione idrica media pro-capite, pari a 130 l/giorno e del costo della fornitura idrica e della fognatura, per l’anno 2015, pari a 1,60 €/mc </a:t>
            </a:r>
          </a:p>
          <a:p>
            <a:pPr marL="0" indent="0" algn="ctr">
              <a:buNone/>
            </a:pPr>
            <a:r>
              <a:rPr lang="it-IT" dirty="0">
                <a:latin typeface="Century Gothic" panose="020B0502020202020204" pitchFamily="34" charset="0"/>
              </a:rPr>
              <a:t> </a:t>
            </a:r>
            <a:r>
              <a:rPr lang="it-IT" b="1" dirty="0">
                <a:latin typeface="Century Gothic" panose="020B0502020202020204" pitchFamily="34" charset="0"/>
              </a:rPr>
              <a:t>esempio</a:t>
            </a:r>
            <a:r>
              <a:rPr lang="it-IT" dirty="0">
                <a:latin typeface="Century Gothic" panose="020B0502020202020204" pitchFamily="34" charset="0"/>
              </a:rPr>
              <a:t>: per fascia 1: </a:t>
            </a:r>
          </a:p>
          <a:p>
            <a:pPr marL="0" indent="0" algn="ctr">
              <a:buNone/>
            </a:pPr>
            <a:r>
              <a:rPr lang="it-IT" dirty="0">
                <a:latin typeface="Century Gothic" panose="020B0502020202020204" pitchFamily="34" charset="0"/>
              </a:rPr>
              <a:t>0,70*1,60*(130x365/1000)=53,14 €/pro-capite.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59EA-71B7-465E-B4CE-B5B15F791B43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latin typeface="Century Gothic" panose="020B0502020202020204" pitchFamily="34" charset="0"/>
              </a:rPr>
              <a:t>SECONDA LINEA DI CONTRIBUTO</a:t>
            </a:r>
          </a:p>
        </p:txBody>
      </p:sp>
    </p:spTree>
    <p:extLst>
      <p:ext uri="{BB962C8B-B14F-4D97-AF65-F5344CB8AC3E}">
        <p14:creationId xmlns:p14="http://schemas.microsoft.com/office/powerpoint/2010/main" xmlns="" val="334084747"/>
      </p:ext>
    </p:extLst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nde">
  <a:themeElements>
    <a:clrScheme name="Ond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nde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nd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1232</TotalTime>
  <Words>1489</Words>
  <Application>Microsoft Office PowerPoint</Application>
  <PresentationFormat>Presentazione su schermo (4:3)</PresentationFormat>
  <Paragraphs>126</Paragraphs>
  <Slides>23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4" baseType="lpstr">
      <vt:lpstr>Onde</vt:lpstr>
      <vt:lpstr>FONDO DI SOLIDARIETA’</vt:lpstr>
      <vt:lpstr>QUARTO ANNO CONSECUTIVO</vt:lpstr>
      <vt:lpstr>CAPIENZA COMPLESSIVA</vt:lpstr>
      <vt:lpstr>DUE LINEE DI CONTRIBUTO</vt:lpstr>
      <vt:lpstr>PRIMA LINEA DI CONTRIBUTO</vt:lpstr>
      <vt:lpstr>PRIMA LINEA DI CONTRIBUTO</vt:lpstr>
      <vt:lpstr>SECONDA LINEA DI CONTRIBUTO</vt:lpstr>
      <vt:lpstr>SECONDA LINEA DI CONTRIBUTO</vt:lpstr>
      <vt:lpstr>SECONDA LINEA DI CONTRIBUTO</vt:lpstr>
      <vt:lpstr>SECONDA LINEA DI CONTRIBUTO</vt:lpstr>
      <vt:lpstr>ONLUS - APS</vt:lpstr>
      <vt:lpstr>REQUISITI PER L’AMMISSIONE</vt:lpstr>
      <vt:lpstr>DOMANDA </vt:lpstr>
      <vt:lpstr>DOCUMENTAZIONE DA ALLEGARE</vt:lpstr>
      <vt:lpstr>PRESENTAZIONE DELLA DOMANDA</vt:lpstr>
      <vt:lpstr>NO</vt:lpstr>
      <vt:lpstr>CASI PARTICOLARI</vt:lpstr>
      <vt:lpstr>CASI PARTICOLARI</vt:lpstr>
      <vt:lpstr>CASI PARTICOLARI</vt:lpstr>
      <vt:lpstr>CASI PARTICOLARI</vt:lpstr>
      <vt:lpstr>MODALITA’ DI CONCESSIONE</vt:lpstr>
      <vt:lpstr>INFORMAZIONI</vt:lpstr>
      <vt:lpstr>FONDO DI SOLIDARIETA’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Orvieto1</dc:creator>
  <cp:lastModifiedBy>FEL</cp:lastModifiedBy>
  <cp:revision>65</cp:revision>
  <cp:lastPrinted>2013-12-10T10:29:57Z</cp:lastPrinted>
  <dcterms:created xsi:type="dcterms:W3CDTF">2013-05-27T10:42:07Z</dcterms:created>
  <dcterms:modified xsi:type="dcterms:W3CDTF">2016-06-21T16:36:22Z</dcterms:modified>
</cp:coreProperties>
</file>