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</p:sldMasterIdLst>
  <p:notesMasterIdLst>
    <p:notesMasterId r:id="rId31"/>
  </p:notesMasterIdLst>
  <p:sldIdLst>
    <p:sldId id="256" r:id="rId2"/>
    <p:sldId id="257" r:id="rId3"/>
    <p:sldId id="258" r:id="rId4"/>
    <p:sldId id="262" r:id="rId5"/>
    <p:sldId id="263" r:id="rId6"/>
    <p:sldId id="264" r:id="rId7"/>
    <p:sldId id="261" r:id="rId8"/>
    <p:sldId id="266" r:id="rId9"/>
    <p:sldId id="267" r:id="rId10"/>
    <p:sldId id="268" r:id="rId11"/>
    <p:sldId id="259" r:id="rId12"/>
    <p:sldId id="265" r:id="rId13"/>
    <p:sldId id="274" r:id="rId14"/>
    <p:sldId id="269" r:id="rId15"/>
    <p:sldId id="273" r:id="rId16"/>
    <p:sldId id="272" r:id="rId17"/>
    <p:sldId id="275" r:id="rId18"/>
    <p:sldId id="276" r:id="rId19"/>
    <p:sldId id="282" r:id="rId20"/>
    <p:sldId id="281" r:id="rId21"/>
    <p:sldId id="277" r:id="rId22"/>
    <p:sldId id="283" r:id="rId23"/>
    <p:sldId id="278" r:id="rId24"/>
    <p:sldId id="279" r:id="rId25"/>
    <p:sldId id="280" r:id="rId26"/>
    <p:sldId id="285" r:id="rId27"/>
    <p:sldId id="286" r:id="rId28"/>
    <p:sldId id="284" r:id="rId29"/>
    <p:sldId id="287" r:id="rId30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anose="020B0602030504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anose="020B0602030504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anose="020B0602030504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anose="020B0602030504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anose="020B0602030504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Sans Unicode" panose="020B0602030504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Sans Unicode" panose="020B0602030504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Sans Unicode" panose="020B0602030504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Sans Unicode" panose="020B0602030504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>
      <p:cViewPr varScale="1">
        <p:scale>
          <a:sx n="86" d="100"/>
          <a:sy n="86" d="100"/>
        </p:scale>
        <p:origin x="1171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50056C9-B730-4111-809A-FFF2E54BBA80}" type="datetimeFigureOut">
              <a:rPr lang="it-IT"/>
              <a:pPr>
                <a:defRPr/>
              </a:pPr>
              <a:t>17/06/2016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983A6AD-4A97-47E1-B674-7A386AB5C4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11203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12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F234ED-4DFD-4E68-AF4A-16175745C3A0}" type="slidenum">
              <a:rPr lang="it-IT" altLang="it-IT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it-IT" altLang="it-IT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320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olo rettangolo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uppo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igura a mano libera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Figura a mano libera 18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/>
              <a:gdLst>
                <a:gd name="T0" fmla="*/ 0 w 5760"/>
                <a:gd name="T1" fmla="*/ 0 h 528"/>
                <a:gd name="T2" fmla="*/ 5760 w 5760"/>
                <a:gd name="T3" fmla="*/ 0 h 528"/>
                <a:gd name="T4" fmla="*/ 5760 w 5760"/>
                <a:gd name="T5" fmla="*/ 528 h 528"/>
                <a:gd name="T6" fmla="*/ 48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Figura a mano libera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Connettore 1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11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F6511D2C-DC48-4590-B776-543AB2ABD379}" type="datetime1">
              <a:rPr lang="it-IT"/>
              <a:pPr>
                <a:defRPr/>
              </a:pPr>
              <a:t>17/06/2016</a:t>
            </a:fld>
            <a:endParaRPr lang="it-IT"/>
          </a:p>
        </p:txBody>
      </p:sp>
      <p:sp>
        <p:nvSpPr>
          <p:cNvPr id="12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it-IT"/>
              <a:t>Terni 17-18 giugno 2016</a:t>
            </a:r>
          </a:p>
        </p:txBody>
      </p:sp>
      <p:sp>
        <p:nvSpPr>
          <p:cNvPr id="13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48B719DB-1931-4C85-9714-9F92B6FAEF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0615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D4850-64AC-4CDF-A7D2-64429F83D627}" type="datetime1">
              <a:rPr lang="it-IT"/>
              <a:pPr>
                <a:defRPr/>
              </a:pPr>
              <a:t>17/06/2016</a:t>
            </a:fld>
            <a:endParaRPr lang="it-IT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Terni 17-18 giugno 2016</a:t>
            </a:r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1483F-5DC1-4F8D-B026-3F2AFD103E4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1131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9B3E9-2642-4918-A1DE-1EE361528DE7}" type="datetime1">
              <a:rPr lang="it-IT"/>
              <a:pPr>
                <a:defRPr/>
              </a:pPr>
              <a:t>17/06/2016</a:t>
            </a:fld>
            <a:endParaRPr lang="it-IT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Terni 17-18 giugno 2016</a:t>
            </a:r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45734-DE4B-4D8A-BAA3-AE3A63DE0A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6023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6E073-EF4D-43FB-A7C6-25CFE1483E7A}" type="datetime1">
              <a:rPr lang="it-IT"/>
              <a:pPr>
                <a:defRPr/>
              </a:pPr>
              <a:t>17/06/2016</a:t>
            </a:fld>
            <a:endParaRPr lang="it-IT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Terni 17-18 giugno 2016</a:t>
            </a:r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8EE8A-386A-49E7-8137-1CBFCA749F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1177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allone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Gallone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1A0637E-D513-4A30-AA09-5F79494E52E0}" type="datetime1">
              <a:rPr lang="it-IT"/>
              <a:pPr>
                <a:defRPr/>
              </a:pPr>
              <a:t>17/06/2016</a:t>
            </a:fld>
            <a:endParaRPr lang="it-IT"/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it-IT"/>
              <a:t>Terni 17-18 giugno 2016</a:t>
            </a:r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CDE4319-DB89-4B3A-B54C-90466D1F1C3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8247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D045CDD-BC6B-4F8E-BFA8-4AA3EF4F2F0F}" type="datetime1">
              <a:rPr lang="it-IT"/>
              <a:pPr>
                <a:defRPr/>
              </a:pPr>
              <a:t>17/06/2016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it-IT"/>
              <a:t>Terni 17-18 giugno 2016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EF0662D-3C76-4C00-AE81-8EC8605AC4A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86077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5959E50-CCA8-4CD5-8128-7543E3DDD68C}" type="datetime1">
              <a:rPr lang="it-IT"/>
              <a:pPr>
                <a:defRPr/>
              </a:pPr>
              <a:t>17/06/2016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it-IT"/>
              <a:t>Terni 17-18 giugno 2016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BE28EBD-954B-4B91-9C98-88F49418F0F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92497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64BD2C8-BE92-4F03-B769-C9EA2F53EF2B}" type="datetime1">
              <a:rPr lang="it-IT"/>
              <a:pPr>
                <a:defRPr/>
              </a:pPr>
              <a:t>17/06/2016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it-IT"/>
              <a:t>Terni 17-18 giugno 2016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66E4707-AF99-4647-9ED5-FE5DA12942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4609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3CC7B-9B89-4CCC-969F-BEC5C6A8CBB1}" type="datetime1">
              <a:rPr lang="it-IT"/>
              <a:pPr>
                <a:defRPr/>
              </a:pPr>
              <a:t>17/06/2016</a:t>
            </a:fld>
            <a:endParaRPr lang="it-IT"/>
          </a:p>
        </p:txBody>
      </p:sp>
      <p:sp>
        <p:nvSpPr>
          <p:cNvPr id="3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Terni 17-18 giugno 2016</a:t>
            </a:r>
          </a:p>
        </p:txBody>
      </p:sp>
      <p:sp>
        <p:nvSpPr>
          <p:cNvPr id="4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4E6DE-04AC-4C34-8428-ECCB33A292F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8166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DBD3448-F0F7-42E5-B8BD-2991D55DA560}" type="datetime1">
              <a:rPr lang="it-IT"/>
              <a:pPr>
                <a:defRPr/>
              </a:pPr>
              <a:t>17/06/2016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it-IT"/>
              <a:t>Terni 17-18 giugno 2016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EB63FC0-E9EB-4468-B366-2431AC71F75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77993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igura a mano libera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Figura a mano libera 1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5760 w 5591"/>
              <a:gd name="T3" fmla="*/ 0 h 588"/>
              <a:gd name="T4" fmla="*/ 5760 w 5591"/>
              <a:gd name="T5" fmla="*/ 528 h 588"/>
              <a:gd name="T6" fmla="*/ 48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" name="Triangolo rettangolo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Connettore 1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Gallone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Gallone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1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3A97DF94-C67A-428D-ABC5-80C6B3E8AB75}" type="datetime1">
              <a:rPr lang="it-IT"/>
              <a:pPr>
                <a:defRPr/>
              </a:pPr>
              <a:t>17/06/2016</a:t>
            </a:fld>
            <a:endParaRPr lang="it-IT"/>
          </a:p>
        </p:txBody>
      </p:sp>
      <p:sp>
        <p:nvSpPr>
          <p:cNvPr id="12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it-IT"/>
              <a:t>Terni 17-18 giugno 2016</a:t>
            </a:r>
          </a:p>
        </p:txBody>
      </p:sp>
      <p:sp>
        <p:nvSpPr>
          <p:cNvPr id="13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4F21CC6C-704E-4FE7-B88B-345C1D655E3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05524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igura a mano libera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7" name="Figura a mano libera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5760 w 5591"/>
              <a:gd name="T3" fmla="*/ 0 h 588"/>
              <a:gd name="T4" fmla="*/ 5760 w 5591"/>
              <a:gd name="T5" fmla="*/ 528 h 588"/>
              <a:gd name="T6" fmla="*/ 48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" name="Triangolo rettangolo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Connettore 1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egnaposto tito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033" name="Segnaposto testo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B739D206-5743-4A47-B01F-9152EE8CC480}" type="datetime1">
              <a:rPr lang="it-IT"/>
              <a:pPr>
                <a:defRPr/>
              </a:pPr>
              <a:t>17/06/2016</a:t>
            </a:fld>
            <a:endParaRPr lang="it-IT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r>
              <a:rPr lang="it-IT"/>
              <a:t>Terni 17-18 giugno 2016</a:t>
            </a:r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 smtClean="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86136B8A-FFF7-4A20-BB7F-4C7CF796108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3" r:id="rId2"/>
    <p:sldLayoutId id="2147483768" r:id="rId3"/>
    <p:sldLayoutId id="2147483769" r:id="rId4"/>
    <p:sldLayoutId id="2147483770" r:id="rId5"/>
    <p:sldLayoutId id="2147483771" r:id="rId6"/>
    <p:sldLayoutId id="2147483764" r:id="rId7"/>
    <p:sldLayoutId id="2147483772" r:id="rId8"/>
    <p:sldLayoutId id="2147483773" r:id="rId9"/>
    <p:sldLayoutId id="2147483765" r:id="rId10"/>
    <p:sldLayoutId id="2147483766" r:id="rId1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9pPr>
      <a:extLst/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wmf"/><Relationship Id="rId7" Type="http://schemas.openxmlformats.org/officeDocument/2006/relationships/image" Target="../media/image27.pn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84213" y="5946775"/>
            <a:ext cx="8208962" cy="911225"/>
          </a:xfrm>
        </p:spPr>
        <p:txBody>
          <a:bodyPr>
            <a:normAutofit/>
          </a:bodyPr>
          <a:lstStyle/>
          <a:p>
            <a:pPr marR="0">
              <a:lnSpc>
                <a:spcPct val="80000"/>
              </a:lnSpc>
            </a:pPr>
            <a:r>
              <a:rPr lang="it-IT" altLang="it-IT" sz="2100" b="1" smtClean="0">
                <a:solidFill>
                  <a:schemeClr val="tx1"/>
                </a:solidFill>
                <a:latin typeface="Gill Sans MT" panose="020B0502020104020203" pitchFamily="34" charset="0"/>
              </a:rPr>
              <a:t>17 giugno 2016 – Palazzo Gazzoli – Via del Teatro Romano, 15</a:t>
            </a:r>
          </a:p>
          <a:p>
            <a:pPr marR="0">
              <a:lnSpc>
                <a:spcPct val="80000"/>
              </a:lnSpc>
            </a:pPr>
            <a:r>
              <a:rPr lang="it-IT" altLang="it-IT" sz="2100" b="1" smtClean="0">
                <a:solidFill>
                  <a:schemeClr val="tx1"/>
                </a:solidFill>
                <a:latin typeface="Gill Sans MT" panose="020B0502020104020203" pitchFamily="34" charset="0"/>
              </a:rPr>
              <a:t>18 giugno 2016 – Palazzo uffici comunali – Corso del Popolo, 30</a:t>
            </a:r>
            <a:endParaRPr lang="it-IT" altLang="it-IT" sz="2100" smtClean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marR="0">
              <a:lnSpc>
                <a:spcPct val="80000"/>
              </a:lnSpc>
            </a:pPr>
            <a:endParaRPr lang="it-IT" altLang="it-IT" sz="2100" smtClean="0"/>
          </a:p>
        </p:txBody>
      </p:sp>
      <p:pic>
        <p:nvPicPr>
          <p:cNvPr id="10243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6840537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44" name="Oggetto 5"/>
          <p:cNvGraphicFramePr>
            <a:graphicFrameLocks noChangeAspect="1"/>
          </p:cNvGraphicFramePr>
          <p:nvPr/>
        </p:nvGraphicFramePr>
        <p:xfrm>
          <a:off x="28575" y="1752600"/>
          <a:ext cx="3586163" cy="283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0" name="CorelDRAW" r:id="rId5" imgW="7328880" imgH="5787360" progId="CorelDRAW.Graphic.13">
                  <p:embed/>
                </p:oleObj>
              </mc:Choice>
              <mc:Fallback>
                <p:oleObj name="CorelDRAW" r:id="rId5" imgW="7328880" imgH="5787360" progId="CorelDRAW.Graphic.13">
                  <p:embed/>
                  <p:pic>
                    <p:nvPicPr>
                      <p:cNvPr id="0" name="Oggetto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" y="1752600"/>
                        <a:ext cx="3586163" cy="283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3203575" y="3668713"/>
            <a:ext cx="5832475" cy="87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700" b="1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L'acqua che bevo, l'aria che respiro, il cibo che mangio </a:t>
            </a:r>
            <a:endParaRPr lang="it-IT" sz="1700" dirty="0">
              <a:solidFill>
                <a:schemeClr val="tx2">
                  <a:lumMod val="75000"/>
                </a:schemeClr>
              </a:solidFill>
              <a:latin typeface="Gill Sans MT" panose="020B0502020104020203" pitchFamily="34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Problemi, proposte e confronti</a:t>
            </a:r>
            <a:endParaRPr lang="it-IT" sz="1600" dirty="0">
              <a:solidFill>
                <a:schemeClr val="tx2">
                  <a:lumMod val="75000"/>
                </a:schemeClr>
              </a:solidFill>
              <a:latin typeface="Gill Sans MT" panose="020B0502020104020203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3902389" y="2132856"/>
            <a:ext cx="5134107" cy="1829761"/>
          </a:xfrm>
          <a:prstGeom prst="rect">
            <a:avLst/>
          </a:prstGeom>
        </p:spPr>
        <p:txBody>
          <a:bodyPr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fontAlgn="auto">
              <a:spcAft>
                <a:spcPts val="0"/>
              </a:spcAft>
              <a:defRPr/>
            </a:pPr>
            <a:r>
              <a:rPr lang="it-IT" sz="3400" dirty="0" smtClean="0">
                <a:latin typeface="Gill Sans MT" panose="020B0502020104020203" pitchFamily="34" charset="0"/>
              </a:rPr>
              <a:t>AMBIENTE A TERNI: FACCIAMO IL PUNTO</a:t>
            </a:r>
            <a:br>
              <a:rPr lang="it-IT" sz="3400" dirty="0" smtClean="0">
                <a:latin typeface="Gill Sans MT" panose="020B0502020104020203" pitchFamily="34" charset="0"/>
              </a:rPr>
            </a:br>
            <a:endParaRPr lang="it-IT" sz="3400" dirty="0">
              <a:latin typeface="Gill Sans MT" panose="020B05020201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Terni 17-18 giugno 2016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251520" y="1481138"/>
            <a:ext cx="4608512" cy="4525962"/>
          </a:xfrm>
        </p:spPr>
        <p:txBody>
          <a:bodyPr/>
          <a:lstStyle/>
          <a:p>
            <a:r>
              <a:rPr lang="it-IT" dirty="0" smtClean="0"/>
              <a:t>3° supplemento di E&amp;P </a:t>
            </a:r>
          </a:p>
          <a:p>
            <a:r>
              <a:rPr lang="it-IT" dirty="0" smtClean="0"/>
              <a:t>Progetto CCM SENTIERI</a:t>
            </a:r>
          </a:p>
          <a:p>
            <a:r>
              <a:rPr lang="it-IT" dirty="0" smtClean="0"/>
              <a:t>Studio ecologico </a:t>
            </a:r>
          </a:p>
          <a:p>
            <a:pPr marL="109537" indent="0">
              <a:buNone/>
            </a:pPr>
            <a:r>
              <a:rPr lang="it-IT" dirty="0" smtClean="0"/>
              <a:t>  a livello di SIN </a:t>
            </a:r>
          </a:p>
          <a:p>
            <a:pPr marL="109537" indent="0">
              <a:buNone/>
            </a:pPr>
            <a:r>
              <a:rPr lang="it-IT" dirty="0" smtClean="0"/>
              <a:t>  (aggregato di Comuni)</a:t>
            </a:r>
          </a:p>
          <a:p>
            <a:endParaRPr lang="it-IT" dirty="0" smtClean="0"/>
          </a:p>
          <a:p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5305" y="1248035"/>
            <a:ext cx="3651151" cy="5160703"/>
          </a:xfrm>
          <a:prstGeom prst="rect">
            <a:avLst/>
          </a:prstGeom>
        </p:spPr>
      </p:pic>
      <p:sp>
        <p:nvSpPr>
          <p:cNvPr id="7" name="Titolo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Lo Stato di Salute da SENTIERI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2722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179512" y="1135286"/>
            <a:ext cx="8712968" cy="767722"/>
          </a:xfrm>
        </p:spPr>
        <p:txBody>
          <a:bodyPr/>
          <a:lstStyle/>
          <a:p>
            <a:pPr marL="109537" indent="0">
              <a:buNone/>
            </a:pPr>
            <a:r>
              <a:rPr lang="it-IT" sz="1800" dirty="0" smtClean="0"/>
              <a:t>Dall’analisi </a:t>
            </a:r>
            <a:r>
              <a:rPr lang="it-IT" sz="1800" dirty="0"/>
              <a:t>della mortalità </a:t>
            </a:r>
            <a:r>
              <a:rPr lang="it-IT" sz="1800" dirty="0" smtClean="0"/>
              <a:t>(2003-2010) eccessi </a:t>
            </a:r>
            <a:r>
              <a:rPr lang="it-IT" sz="1800" dirty="0"/>
              <a:t>per tutte le cause, e per le malattie del digerente tra le </a:t>
            </a:r>
            <a:r>
              <a:rPr lang="it-IT" sz="1800" dirty="0" smtClean="0"/>
              <a:t>donne.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Terni 17-18 giugno 2016</a:t>
            </a:r>
            <a:endParaRPr lang="it-IT"/>
          </a:p>
        </p:txBody>
      </p:sp>
      <p:sp>
        <p:nvSpPr>
          <p:cNvPr id="6" name="Titolo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Lo Stato di Salute da SENTIERI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5074" y="3289857"/>
            <a:ext cx="1176263" cy="1662584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266936" y="3293549"/>
            <a:ext cx="69693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Dall’analisi dell’incidenza oncologica (1996-2005) eccessi per tutti i tumori maligni </a:t>
            </a:r>
            <a:r>
              <a:rPr lang="it-IT" dirty="0" smtClean="0"/>
              <a:t>e </a:t>
            </a:r>
            <a:r>
              <a:rPr lang="it-IT" dirty="0"/>
              <a:t>per il tumore della trachea-bronchi-polmone in entrambi i generi; eccessi di tumore del colon-retto, del rene, di mesotelioma pleurico, di linfomi </a:t>
            </a:r>
            <a:r>
              <a:rPr lang="it-IT" dirty="0" smtClean="0"/>
              <a:t>Non-</a:t>
            </a:r>
            <a:r>
              <a:rPr lang="it-IT" dirty="0" err="1" smtClean="0"/>
              <a:t>Hodgkin</a:t>
            </a:r>
            <a:r>
              <a:rPr lang="it-IT" dirty="0" smtClean="0"/>
              <a:t> </a:t>
            </a:r>
            <a:r>
              <a:rPr lang="it-IT" dirty="0"/>
              <a:t>e di leucemia mieloide </a:t>
            </a:r>
            <a:r>
              <a:rPr lang="it-IT" dirty="0" smtClean="0"/>
              <a:t>negli </a:t>
            </a:r>
            <a:r>
              <a:rPr lang="it-IT" dirty="0"/>
              <a:t>uomini; tra le donne eccessi di tumore dell’osso e della mammella.</a:t>
            </a:r>
          </a:p>
        </p:txBody>
      </p:sp>
      <p:sp>
        <p:nvSpPr>
          <p:cNvPr id="9" name="Rettangolo 8"/>
          <p:cNvSpPr/>
          <p:nvPr/>
        </p:nvSpPr>
        <p:spPr>
          <a:xfrm>
            <a:off x="266936" y="1752817"/>
            <a:ext cx="85381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Dall’analisi dei ricoveri (2005-2010) eccessi in entrambi i generi per tutte le cause, tutti i tumori maligni, le malattie dell’apparato respiratorio; eccessi per i soli uomini per i tumori </a:t>
            </a:r>
            <a:r>
              <a:rPr lang="it-IT" dirty="0" smtClean="0"/>
              <a:t>della </a:t>
            </a:r>
            <a:r>
              <a:rPr lang="it-IT" dirty="0"/>
              <a:t>vescica, i tumori </a:t>
            </a:r>
            <a:r>
              <a:rPr lang="it-IT" dirty="0" smtClean="0"/>
              <a:t>della </a:t>
            </a:r>
            <a:r>
              <a:rPr lang="it-IT" dirty="0"/>
              <a:t>tiroide, le malattie circolatorie, le malattie dell’apparato urinario; tra le donne eccessi per i tumori della mammella, e le malattie polmonari cronico-ostruttive.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66936" y="5301208"/>
            <a:ext cx="6408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smtClean="0"/>
              <a:t>Dai risultati di SENTIERI si può concludere che c’è un associazione causale tra inquinamento a Terni e salute?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6948264" y="5340485"/>
            <a:ext cx="8066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</a:t>
            </a:r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225706" y="6016206"/>
            <a:ext cx="46205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smtClean="0"/>
              <a:t>Si possono escludere tali associazioni?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6948264" y="5929459"/>
            <a:ext cx="8066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</a:t>
            </a:r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998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179512" y="1481138"/>
            <a:ext cx="8568952" cy="4036094"/>
          </a:xfrm>
        </p:spPr>
        <p:txBody>
          <a:bodyPr/>
          <a:lstStyle/>
          <a:p>
            <a:pPr marL="109537" indent="0" algn="just">
              <a:buNone/>
            </a:pPr>
            <a:r>
              <a:rPr lang="it-IT" sz="2000" b="1" dirty="0" smtClean="0"/>
              <a:t>Lo </a:t>
            </a:r>
            <a:r>
              <a:rPr lang="it-IT" sz="2000" b="1" dirty="0"/>
              <a:t>studio ecologico è di tipo esplorativo </a:t>
            </a:r>
            <a:r>
              <a:rPr lang="it-IT" sz="2000" b="1" dirty="0" smtClean="0"/>
              <a:t>e non </a:t>
            </a:r>
            <a:r>
              <a:rPr lang="it-IT" sz="2000" b="1" dirty="0"/>
              <a:t>permette </a:t>
            </a:r>
            <a:r>
              <a:rPr lang="it-IT" sz="2000" b="1" dirty="0" smtClean="0"/>
              <a:t>di fornire associazioni di rischio causali tra ambiente e salute in quanto:</a:t>
            </a:r>
          </a:p>
          <a:p>
            <a:pPr marL="109537" indent="0" algn="just">
              <a:buNone/>
            </a:pPr>
            <a:endParaRPr lang="it-IT" sz="2000" dirty="0" smtClean="0"/>
          </a:p>
          <a:p>
            <a:pPr algn="just"/>
            <a:r>
              <a:rPr lang="it-IT" sz="2000" dirty="0"/>
              <a:t>a</a:t>
            </a:r>
            <a:r>
              <a:rPr lang="it-IT" sz="2000" dirty="0" smtClean="0"/>
              <a:t>ffetto da </a:t>
            </a:r>
            <a:r>
              <a:rPr lang="it-IT" sz="2000" dirty="0"/>
              <a:t>fallacia ecologica cioè la distorsione (</a:t>
            </a:r>
            <a:r>
              <a:rPr lang="it-IT" sz="2000" dirty="0" err="1"/>
              <a:t>bias</a:t>
            </a:r>
            <a:r>
              <a:rPr lang="it-IT" sz="2000" dirty="0"/>
              <a:t>) che si può verificare quando l'associazione che si osserva tra variabili aggregate non rappresenta necessariamente l'associazione esistente a livello individuale</a:t>
            </a:r>
          </a:p>
          <a:p>
            <a:pPr algn="just"/>
            <a:r>
              <a:rPr lang="it-IT" sz="2000" dirty="0" smtClean="0"/>
              <a:t>Non è possibile stimare l’esposizione ambientale individuale all’inquinamento presente </a:t>
            </a:r>
            <a:r>
              <a:rPr lang="it-IT" sz="2000" dirty="0"/>
              <a:t>nelle </a:t>
            </a:r>
            <a:r>
              <a:rPr lang="it-IT" sz="2000" dirty="0" smtClean="0"/>
              <a:t>diverse matrici </a:t>
            </a:r>
            <a:r>
              <a:rPr lang="it-IT" sz="2000" dirty="0"/>
              <a:t>ambientali dei territori in </a:t>
            </a:r>
            <a:r>
              <a:rPr lang="it-IT" sz="2000" dirty="0" smtClean="0"/>
              <a:t>esame</a:t>
            </a:r>
          </a:p>
          <a:p>
            <a:pPr algn="just"/>
            <a:r>
              <a:rPr lang="it-IT" sz="2000" dirty="0" smtClean="0"/>
              <a:t>Spesso le stime di rischio non tengono conto di altri fattori (occupazione, socio-economici) che influenzano gli </a:t>
            </a:r>
            <a:r>
              <a:rPr lang="it-IT" sz="2000" dirty="0" err="1" smtClean="0"/>
              <a:t>outcome</a:t>
            </a:r>
            <a:r>
              <a:rPr lang="it-IT" sz="2000" dirty="0" smtClean="0"/>
              <a:t>.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85192" y="274638"/>
            <a:ext cx="8363272" cy="994122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Principali limiti degli studi ecologici  e scopo principale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3419872" y="5589240"/>
            <a:ext cx="55446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537" indent="0" algn="just">
              <a:buNone/>
            </a:pP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 studio ecologico ha come obiettivo quello di generare ipotesi 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eziologiche da </a:t>
            </a: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approfondire in studi analitici/eziologici</a:t>
            </a:r>
          </a:p>
        </p:txBody>
      </p:sp>
    </p:spTree>
    <p:extLst>
      <p:ext uri="{BB962C8B-B14F-4D97-AF65-F5344CB8AC3E}">
        <p14:creationId xmlns:p14="http://schemas.microsoft.com/office/powerpoint/2010/main" val="196307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251521" y="1124744"/>
            <a:ext cx="8613306" cy="1227782"/>
          </a:xfrm>
        </p:spPr>
        <p:txBody>
          <a:bodyPr/>
          <a:lstStyle/>
          <a:p>
            <a:r>
              <a:rPr lang="it-IT" sz="2000" b="1" dirty="0" smtClean="0"/>
              <a:t>Lo scopo principale è quello di valutare i rischi sanitari associati alle esposizioni in studio considerando fattori confondenti</a:t>
            </a:r>
          </a:p>
          <a:p>
            <a:pPr marL="109537" indent="0">
              <a:buNone/>
            </a:pPr>
            <a:endParaRPr lang="it-IT" sz="2000" b="1" dirty="0" smtClean="0"/>
          </a:p>
          <a:p>
            <a:pPr marL="109537" indent="0">
              <a:buNone/>
            </a:pPr>
            <a:endParaRPr lang="it-IT" sz="2000" b="1" dirty="0" smtClean="0"/>
          </a:p>
          <a:p>
            <a:pPr marL="109537" indent="0">
              <a:buNone/>
            </a:pPr>
            <a:endParaRPr lang="it-IT" sz="2000" b="1" dirty="0"/>
          </a:p>
          <a:p>
            <a:pPr marL="109537" indent="0">
              <a:buNone/>
            </a:pPr>
            <a:endParaRPr lang="it-IT" sz="2000" b="1" dirty="0" smtClean="0"/>
          </a:p>
          <a:p>
            <a:pPr marL="109537" indent="0">
              <a:buNone/>
            </a:pPr>
            <a:endParaRPr lang="it-IT" sz="2000" b="1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336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LO STUDIO EZIOLOGICO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639213" y="2243186"/>
            <a:ext cx="1656184" cy="57606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ESPOSIZIONE IN STUDIO</a:t>
            </a:r>
            <a:endParaRPr lang="it-IT" dirty="0"/>
          </a:p>
        </p:txBody>
      </p:sp>
      <p:sp>
        <p:nvSpPr>
          <p:cNvPr id="6" name="Rettangolo arrotondato 5"/>
          <p:cNvSpPr/>
          <p:nvPr/>
        </p:nvSpPr>
        <p:spPr>
          <a:xfrm>
            <a:off x="6139471" y="2207182"/>
            <a:ext cx="2392969" cy="64807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MALATTIA MULTIFATTORIALE</a:t>
            </a:r>
            <a:endParaRPr lang="it-IT" dirty="0"/>
          </a:p>
        </p:txBody>
      </p:sp>
      <p:sp>
        <p:nvSpPr>
          <p:cNvPr id="7" name="Ovale 6"/>
          <p:cNvSpPr/>
          <p:nvPr/>
        </p:nvSpPr>
        <p:spPr>
          <a:xfrm>
            <a:off x="3387485" y="3083044"/>
            <a:ext cx="1704255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ALTRI FATTORI</a:t>
            </a:r>
            <a:endParaRPr lang="it-IT" dirty="0"/>
          </a:p>
        </p:txBody>
      </p:sp>
      <p:cxnSp>
        <p:nvCxnSpPr>
          <p:cNvPr id="9" name="Connettore 2 8"/>
          <p:cNvCxnSpPr>
            <a:stCxn id="5" idx="2"/>
            <a:endCxn id="7" idx="2"/>
          </p:cNvCxnSpPr>
          <p:nvPr/>
        </p:nvCxnSpPr>
        <p:spPr>
          <a:xfrm>
            <a:off x="1467305" y="2819250"/>
            <a:ext cx="1920180" cy="69584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>
            <a:stCxn id="5" idx="3"/>
            <a:endCxn id="6" idx="1"/>
          </p:cNvCxnSpPr>
          <p:nvPr/>
        </p:nvCxnSpPr>
        <p:spPr>
          <a:xfrm>
            <a:off x="2295397" y="2531218"/>
            <a:ext cx="384407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nettore 2 12"/>
          <p:cNvCxnSpPr>
            <a:stCxn id="7" idx="6"/>
            <a:endCxn id="6" idx="2"/>
          </p:cNvCxnSpPr>
          <p:nvPr/>
        </p:nvCxnSpPr>
        <p:spPr>
          <a:xfrm flipV="1">
            <a:off x="5091740" y="2855254"/>
            <a:ext cx="2244216" cy="6598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Segnaposto contenuto 1"/>
          <p:cNvSpPr txBox="1">
            <a:spLocks/>
          </p:cNvSpPr>
          <p:nvPr/>
        </p:nvSpPr>
        <p:spPr bwMode="auto">
          <a:xfrm>
            <a:off x="4188519" y="5363041"/>
            <a:ext cx="4676307" cy="1234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fontAlgn="base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fontAlgn="base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anose="020B0604030504040204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537" indent="0" eaLnBrk="1" hangingPunct="1">
              <a:buFont typeface="Wingdings 3" panose="05040102010807070707" pitchFamily="18" charset="2"/>
              <a:buNone/>
            </a:pPr>
            <a:r>
              <a:rPr lang="it-IT" sz="1800" b="1" dirty="0" smtClean="0"/>
              <a:t>Studio retrospettivo di coorte residenziale</a:t>
            </a:r>
          </a:p>
          <a:p>
            <a:pPr marL="109537" indent="0" eaLnBrk="1" hangingPunct="1">
              <a:buNone/>
            </a:pPr>
            <a:r>
              <a:rPr lang="it-IT" sz="1800" dirty="0" smtClean="0"/>
              <a:t>Più economico </a:t>
            </a:r>
            <a:r>
              <a:rPr lang="it-IT" sz="1800" dirty="0"/>
              <a:t>rispetto a studi con dati ad HOC</a:t>
            </a:r>
          </a:p>
          <a:p>
            <a:pPr marL="109537" indent="0" eaLnBrk="1" hangingPunct="1">
              <a:buFont typeface="Wingdings 3" panose="05040102010807070707" pitchFamily="18" charset="2"/>
              <a:buNone/>
            </a:pPr>
            <a:endParaRPr lang="it-IT" sz="1800" b="1" dirty="0"/>
          </a:p>
        </p:txBody>
      </p:sp>
      <p:sp>
        <p:nvSpPr>
          <p:cNvPr id="26" name="Freccia a destra 25"/>
          <p:cNvSpPr/>
          <p:nvPr/>
        </p:nvSpPr>
        <p:spPr>
          <a:xfrm rot="5400000">
            <a:off x="5367664" y="4779428"/>
            <a:ext cx="638486" cy="2604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Freccia a destra 26"/>
          <p:cNvSpPr/>
          <p:nvPr/>
        </p:nvSpPr>
        <p:spPr>
          <a:xfrm rot="8910721">
            <a:off x="3337634" y="4789988"/>
            <a:ext cx="1224053" cy="2583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Segnaposto contenuto 1"/>
          <p:cNvSpPr txBox="1">
            <a:spLocks/>
          </p:cNvSpPr>
          <p:nvPr/>
        </p:nvSpPr>
        <p:spPr bwMode="auto">
          <a:xfrm>
            <a:off x="827584" y="4860463"/>
            <a:ext cx="2721074" cy="622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fontAlgn="base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fontAlgn="base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anose="020B0604030504040204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537" indent="0" eaLnBrk="1" hangingPunct="1">
              <a:buFont typeface="Wingdings 3" panose="05040102010807070707" pitchFamily="18" charset="2"/>
              <a:buNone/>
            </a:pPr>
            <a:r>
              <a:rPr lang="it-IT" sz="1800" b="1" dirty="0" smtClean="0"/>
              <a:t>Studi Caso-Controllo o </a:t>
            </a:r>
            <a:r>
              <a:rPr lang="it-IT" sz="1800" b="1" dirty="0" smtClean="0"/>
              <a:t>Campionario</a:t>
            </a:r>
          </a:p>
          <a:p>
            <a:pPr marL="109537" indent="0" eaLnBrk="1" hangingPunct="1">
              <a:buFont typeface="Wingdings 3" panose="05040102010807070707" pitchFamily="18" charset="2"/>
              <a:buNone/>
            </a:pPr>
            <a:r>
              <a:rPr lang="it-IT" sz="1800" b="1" dirty="0" smtClean="0"/>
              <a:t>Studi di </a:t>
            </a:r>
            <a:r>
              <a:rPr lang="it-IT" sz="1800" b="1" dirty="0" err="1" smtClean="0"/>
              <a:t>biomonitoraggio</a:t>
            </a:r>
            <a:endParaRPr lang="it-IT" sz="1800" b="1" dirty="0" smtClean="0"/>
          </a:p>
          <a:p>
            <a:pPr marL="109537" indent="0" eaLnBrk="1" hangingPunct="1">
              <a:buFont typeface="Wingdings 3" panose="05040102010807070707" pitchFamily="18" charset="2"/>
              <a:buNone/>
            </a:pPr>
            <a:endParaRPr lang="it-IT" sz="1800" b="1" dirty="0"/>
          </a:p>
        </p:txBody>
      </p:sp>
      <p:sp>
        <p:nvSpPr>
          <p:cNvPr id="18" name="Rettangolo 17"/>
          <p:cNvSpPr/>
          <p:nvPr/>
        </p:nvSpPr>
        <p:spPr>
          <a:xfrm>
            <a:off x="107504" y="4221088"/>
            <a:ext cx="8579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537" indent="0">
              <a:buNone/>
            </a:pPr>
            <a:r>
              <a:rPr lang="it-IT" b="1" dirty="0"/>
              <a:t>Si basa su dati individuali </a:t>
            </a:r>
            <a:r>
              <a:rPr lang="it-IT" b="1" dirty="0" smtClean="0"/>
              <a:t>raccolti </a:t>
            </a:r>
            <a:r>
              <a:rPr lang="it-IT" b="1" dirty="0"/>
              <a:t>ad HOC o </a:t>
            </a:r>
            <a:r>
              <a:rPr lang="it-IT" b="1" dirty="0" smtClean="0"/>
              <a:t>da flussi correnti esistenti</a:t>
            </a:r>
            <a:endParaRPr lang="it-IT" b="1" dirty="0"/>
          </a:p>
        </p:txBody>
      </p:sp>
      <p:sp>
        <p:nvSpPr>
          <p:cNvPr id="19" name="Rettangolo 18"/>
          <p:cNvSpPr/>
          <p:nvPr/>
        </p:nvSpPr>
        <p:spPr>
          <a:xfrm>
            <a:off x="2384947" y="2132856"/>
            <a:ext cx="36612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37" indent="0">
              <a:buNone/>
            </a:pPr>
            <a:r>
              <a:rPr lang="it-IT" sz="1600" b="1" dirty="0"/>
              <a:t>Associazione di </a:t>
            </a:r>
            <a:r>
              <a:rPr lang="it-IT" sz="1600" b="1" dirty="0" smtClean="0"/>
              <a:t>rischio (RR) </a:t>
            </a:r>
          </a:p>
          <a:p>
            <a:pPr marL="109537" indent="0">
              <a:buNone/>
            </a:pPr>
            <a:endParaRPr lang="it-IT" sz="1600" b="1" dirty="0" smtClean="0"/>
          </a:p>
          <a:p>
            <a:pPr marL="109537" indent="0">
              <a:buNone/>
            </a:pPr>
            <a:r>
              <a:rPr lang="it-IT" sz="1600" b="1" dirty="0" smtClean="0"/>
              <a:t>al netto degli effetti di altri fattori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47205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4" grpId="0"/>
      <p:bldP spid="26" grpId="0" animBg="1"/>
      <p:bldP spid="27" grpId="0" animBg="1"/>
      <p:bldP spid="28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179512" y="1772816"/>
            <a:ext cx="8712968" cy="3171998"/>
          </a:xfrm>
        </p:spPr>
        <p:txBody>
          <a:bodyPr/>
          <a:lstStyle/>
          <a:p>
            <a:pPr algn="just"/>
            <a:r>
              <a:rPr lang="it-IT" sz="2000" b="1" dirty="0" smtClean="0"/>
              <a:t>L’obiettivo </a:t>
            </a:r>
            <a:r>
              <a:rPr lang="it-IT" sz="2000" b="1" dirty="0"/>
              <a:t>principale </a:t>
            </a:r>
            <a:r>
              <a:rPr lang="it-IT" sz="2000" b="1" dirty="0" smtClean="0"/>
              <a:t>è </a:t>
            </a:r>
            <a:r>
              <a:rPr lang="it-IT" sz="2000" b="1" dirty="0"/>
              <a:t>quello di valutare il rischio sanitario di una coorte di residenti in un definito periodo di follow-up </a:t>
            </a:r>
            <a:r>
              <a:rPr lang="it-IT" sz="2000" b="1" dirty="0" smtClean="0"/>
              <a:t>associato alle pressioni </a:t>
            </a:r>
            <a:r>
              <a:rPr lang="it-IT" sz="2000" b="1" dirty="0"/>
              <a:t>ambientali presenti nell’area di </a:t>
            </a:r>
            <a:r>
              <a:rPr lang="it-IT" sz="2000" b="1" dirty="0" smtClean="0"/>
              <a:t>studio, </a:t>
            </a:r>
            <a:r>
              <a:rPr lang="it-IT" sz="2000" b="1" dirty="0"/>
              <a:t>tenendo conto di </a:t>
            </a:r>
            <a:r>
              <a:rPr lang="it-IT" sz="2000" b="1" dirty="0" smtClean="0"/>
              <a:t>altri fattori </a:t>
            </a:r>
            <a:r>
              <a:rPr lang="it-IT" sz="2000" b="1" dirty="0"/>
              <a:t>di </a:t>
            </a:r>
            <a:r>
              <a:rPr lang="it-IT" sz="2000" b="1" dirty="0" smtClean="0"/>
              <a:t>rischio, </a:t>
            </a:r>
            <a:r>
              <a:rPr lang="it-IT" sz="2000" b="1" dirty="0"/>
              <a:t>come l’età, il sesso, lo stato socio-economico e </a:t>
            </a:r>
            <a:r>
              <a:rPr lang="it-IT" sz="2000" b="1" dirty="0" smtClean="0"/>
              <a:t>l’occupazione</a:t>
            </a:r>
          </a:p>
          <a:p>
            <a:pPr algn="just"/>
            <a:endParaRPr lang="it-IT" sz="2000" dirty="0"/>
          </a:p>
          <a:p>
            <a:pPr algn="just"/>
            <a:endParaRPr lang="it-IT" sz="2000" dirty="0" smtClean="0"/>
          </a:p>
          <a:p>
            <a:pPr algn="just"/>
            <a:r>
              <a:rPr lang="it-IT" sz="2000" dirty="0"/>
              <a:t>L’approccio di coorte </a:t>
            </a:r>
            <a:r>
              <a:rPr lang="it-IT" sz="2000" dirty="0" smtClean="0"/>
              <a:t>fornisce stime </a:t>
            </a:r>
            <a:r>
              <a:rPr lang="it-IT" sz="2000" dirty="0"/>
              <a:t>di </a:t>
            </a:r>
            <a:r>
              <a:rPr lang="it-IT" sz="2000" dirty="0" smtClean="0"/>
              <a:t>rischio sanitario accurate e precise rispetto l’approccio </a:t>
            </a:r>
            <a:r>
              <a:rPr lang="it-IT" sz="2000" dirty="0"/>
              <a:t>di tipo </a:t>
            </a:r>
            <a:r>
              <a:rPr lang="it-IT" sz="2000" dirty="0" smtClean="0"/>
              <a:t>ecologico in quanto basate su misure individuali di esposizione, </a:t>
            </a:r>
            <a:r>
              <a:rPr lang="it-IT" sz="2000" dirty="0" err="1" smtClean="0"/>
              <a:t>outcome</a:t>
            </a:r>
            <a:r>
              <a:rPr lang="it-IT" sz="2000" dirty="0" smtClean="0"/>
              <a:t> e di confondimento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Lo studio di coorte </a:t>
            </a:r>
            <a:br>
              <a:rPr lang="it-IT" dirty="0" smtClean="0"/>
            </a:br>
            <a:r>
              <a:rPr lang="it-IT" dirty="0" smtClean="0"/>
              <a:t>retrospettivo residenziale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Terni 17-18 giugno 2016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755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Connettore 2 40"/>
          <p:cNvCxnSpPr>
            <a:endCxn id="12" idx="2"/>
          </p:cNvCxnSpPr>
          <p:nvPr/>
        </p:nvCxnSpPr>
        <p:spPr>
          <a:xfrm flipV="1">
            <a:off x="5295596" y="4797152"/>
            <a:ext cx="23171" cy="699208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>
            <a:endCxn id="11" idx="2"/>
          </p:cNvCxnSpPr>
          <p:nvPr/>
        </p:nvCxnSpPr>
        <p:spPr>
          <a:xfrm flipH="1" flipV="1">
            <a:off x="3214725" y="4797152"/>
            <a:ext cx="37284" cy="723763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138188" y="96604"/>
            <a:ext cx="8864566" cy="720320"/>
          </a:xfrm>
        </p:spPr>
        <p:txBody>
          <a:bodyPr>
            <a:normAutofit/>
          </a:bodyPr>
          <a:lstStyle/>
          <a:p>
            <a:r>
              <a:rPr lang="it-IT" sz="2400" dirty="0" smtClean="0"/>
              <a:t>Schema dello studio di coorte retrospettivo residenziale</a:t>
            </a:r>
            <a:endParaRPr lang="it-IT" sz="24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6792913" y="6482281"/>
            <a:ext cx="2351087" cy="365125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Terni 17-18 giugno 2016</a:t>
            </a:r>
            <a:endParaRPr lang="it-IT" dirty="0"/>
          </a:p>
        </p:txBody>
      </p:sp>
      <p:sp>
        <p:nvSpPr>
          <p:cNvPr id="5" name="Rettangolo con angoli arrotondati in diagonale 4"/>
          <p:cNvSpPr/>
          <p:nvPr/>
        </p:nvSpPr>
        <p:spPr>
          <a:xfrm>
            <a:off x="179512" y="1216572"/>
            <a:ext cx="2886019" cy="1184094"/>
          </a:xfrm>
          <a:prstGeom prst="round2DiagRect">
            <a:avLst>
              <a:gd name="adj1" fmla="val 10340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cxnSp>
        <p:nvCxnSpPr>
          <p:cNvPr id="6" name="Connettore 2 5"/>
          <p:cNvCxnSpPr>
            <a:stCxn id="11" idx="3"/>
            <a:endCxn id="12" idx="1"/>
          </p:cNvCxnSpPr>
          <p:nvPr/>
        </p:nvCxnSpPr>
        <p:spPr>
          <a:xfrm>
            <a:off x="3993568" y="3913842"/>
            <a:ext cx="533308" cy="1736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>
            <a:stCxn id="5" idx="1"/>
            <a:endCxn id="11" idx="0"/>
          </p:cNvCxnSpPr>
          <p:nvPr/>
        </p:nvCxnSpPr>
        <p:spPr>
          <a:xfrm>
            <a:off x="1622522" y="2400666"/>
            <a:ext cx="1592203" cy="629865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con angoli ritagliati in diagonale 8"/>
          <p:cNvSpPr/>
          <p:nvPr/>
        </p:nvSpPr>
        <p:spPr>
          <a:xfrm>
            <a:off x="2624412" y="5415630"/>
            <a:ext cx="2506544" cy="1175048"/>
          </a:xfrm>
          <a:prstGeom prst="snip2DiagRect">
            <a:avLst>
              <a:gd name="adj1" fmla="val 0"/>
              <a:gd name="adj2" fmla="val 9229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2632878" y="5463977"/>
            <a:ext cx="1762095" cy="1169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400" u="sng" dirty="0"/>
              <a:t>Indice di </a:t>
            </a:r>
            <a:r>
              <a:rPr lang="it-IT" sz="1400" u="sng" dirty="0" smtClean="0"/>
              <a:t>deprivazione </a:t>
            </a:r>
          </a:p>
          <a:p>
            <a:r>
              <a:rPr lang="it-IT" sz="1400" u="sng" dirty="0" smtClean="0"/>
              <a:t>socioeconomica</a:t>
            </a:r>
          </a:p>
          <a:p>
            <a:r>
              <a:rPr lang="it-IT" sz="1400" u="sng" dirty="0"/>
              <a:t>a</a:t>
            </a:r>
            <a:r>
              <a:rPr lang="it-IT" sz="1400" u="sng" dirty="0" smtClean="0"/>
              <a:t> livello di sez. censimento</a:t>
            </a:r>
            <a:endParaRPr lang="it-IT" sz="1400" u="sng" dirty="0"/>
          </a:p>
        </p:txBody>
      </p:sp>
      <p:sp>
        <p:nvSpPr>
          <p:cNvPr id="11" name="Rettangolo 10"/>
          <p:cNvSpPr/>
          <p:nvPr/>
        </p:nvSpPr>
        <p:spPr>
          <a:xfrm>
            <a:off x="2435882" y="3030531"/>
            <a:ext cx="1557686" cy="176662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ANAGRAFI</a:t>
            </a:r>
          </a:p>
          <a:p>
            <a:pPr algn="ctr"/>
            <a:r>
              <a:rPr lang="it-IT" sz="1400" dirty="0" err="1" smtClean="0"/>
              <a:t>GeoreferenziateStoricizzate</a:t>
            </a:r>
            <a:endParaRPr lang="it-IT" sz="1400" dirty="0"/>
          </a:p>
          <a:p>
            <a:pPr algn="ctr"/>
            <a:r>
              <a:rPr lang="it-IT" sz="1400" dirty="0"/>
              <a:t>Movimenti</a:t>
            </a:r>
          </a:p>
          <a:p>
            <a:pPr algn="ctr"/>
            <a:r>
              <a:rPr lang="it-IT" sz="1400" dirty="0"/>
              <a:t>Intra-comune</a:t>
            </a:r>
          </a:p>
          <a:p>
            <a:pPr algn="ctr"/>
            <a:r>
              <a:rPr lang="it-IT" sz="1400" dirty="0"/>
              <a:t>Movimenti Migratori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4526876" y="3034003"/>
            <a:ext cx="1583782" cy="176314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COORTE</a:t>
            </a:r>
          </a:p>
          <a:p>
            <a:pPr algn="ctr"/>
            <a:r>
              <a:rPr lang="it-I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RESIDENZIALE</a:t>
            </a:r>
          </a:p>
          <a:p>
            <a:pPr algn="ctr"/>
            <a:r>
              <a:rPr lang="it-IT" sz="1400" dirty="0" err="1"/>
              <a:t>georeferenziata</a:t>
            </a:r>
            <a:endParaRPr lang="it-IT" sz="1400" dirty="0"/>
          </a:p>
          <a:p>
            <a:pPr algn="ctr"/>
            <a:r>
              <a:rPr lang="it-IT" sz="1400" dirty="0"/>
              <a:t>Storia </a:t>
            </a:r>
            <a:r>
              <a:rPr lang="it-IT" sz="1400" dirty="0" smtClean="0"/>
              <a:t>Residenziale, </a:t>
            </a:r>
            <a:endParaRPr lang="it-IT" sz="1400" dirty="0"/>
          </a:p>
          <a:p>
            <a:pPr algn="ctr"/>
            <a:r>
              <a:rPr lang="it-IT" sz="1400" dirty="0"/>
              <a:t>di </a:t>
            </a:r>
            <a:r>
              <a:rPr lang="it-IT" sz="1400" dirty="0" smtClean="0"/>
              <a:t>esposizione ambientale e occupazionale</a:t>
            </a:r>
            <a:endParaRPr lang="it-IT" sz="1400" dirty="0"/>
          </a:p>
        </p:txBody>
      </p:sp>
      <p:sp>
        <p:nvSpPr>
          <p:cNvPr id="13" name="Rettangolo arrotondato 12"/>
          <p:cNvSpPr/>
          <p:nvPr/>
        </p:nvSpPr>
        <p:spPr>
          <a:xfrm>
            <a:off x="7668344" y="3038528"/>
            <a:ext cx="1159807" cy="175862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ARCHIVI SANITARI</a:t>
            </a:r>
          </a:p>
          <a:p>
            <a:pPr algn="ctr"/>
            <a:r>
              <a:rPr lang="it-IT" sz="1400" dirty="0"/>
              <a:t>SDO</a:t>
            </a:r>
          </a:p>
          <a:p>
            <a:pPr algn="ctr"/>
            <a:r>
              <a:rPr lang="it-IT" sz="1400" dirty="0"/>
              <a:t>Mortalità </a:t>
            </a:r>
          </a:p>
          <a:p>
            <a:pPr algn="ctr"/>
            <a:r>
              <a:rPr lang="it-IT" sz="1400" dirty="0" err="1" smtClean="0"/>
              <a:t>CedAP</a:t>
            </a:r>
            <a:endParaRPr lang="it-IT" sz="1400" dirty="0"/>
          </a:p>
        </p:txBody>
      </p:sp>
      <p:cxnSp>
        <p:nvCxnSpPr>
          <p:cNvPr id="14" name="Connettore 2 13"/>
          <p:cNvCxnSpPr>
            <a:stCxn id="12" idx="3"/>
            <a:endCxn id="13" idx="1"/>
          </p:cNvCxnSpPr>
          <p:nvPr/>
        </p:nvCxnSpPr>
        <p:spPr>
          <a:xfrm>
            <a:off x="6110658" y="3915578"/>
            <a:ext cx="1557686" cy="2262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con angoli arrotondati in diagonale 14"/>
          <p:cNvSpPr/>
          <p:nvPr/>
        </p:nvSpPr>
        <p:spPr>
          <a:xfrm>
            <a:off x="6685384" y="1217153"/>
            <a:ext cx="2179181" cy="1203735"/>
          </a:xfrm>
          <a:prstGeom prst="round2DiagRect">
            <a:avLst>
              <a:gd name="adj1" fmla="val 10340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16" name="Immagine 15" descr="strade principali.wmf"/>
          <p:cNvPicPr>
            <a:picLocks noChangeAspect="1"/>
          </p:cNvPicPr>
          <p:nvPr/>
        </p:nvPicPr>
        <p:blipFill>
          <a:blip r:embed="rId2"/>
          <a:srcRect l="20646" r="19998"/>
          <a:stretch>
            <a:fillRect/>
          </a:stretch>
        </p:blipFill>
        <p:spPr>
          <a:xfrm>
            <a:off x="7843345" y="1585476"/>
            <a:ext cx="761103" cy="6991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17" name="Immagine 16" descr="mappa aisa pm10 classi_eras.wmf"/>
          <p:cNvPicPr>
            <a:picLocks noChangeAspect="1"/>
          </p:cNvPicPr>
          <p:nvPr/>
        </p:nvPicPr>
        <p:blipFill>
          <a:blip r:embed="rId3"/>
          <a:srcRect l="21429" r="21427"/>
          <a:stretch>
            <a:fillRect/>
          </a:stretch>
        </p:blipFill>
        <p:spPr>
          <a:xfrm>
            <a:off x="729560" y="1493419"/>
            <a:ext cx="790835" cy="818357"/>
          </a:xfrm>
          <a:prstGeom prst="rect">
            <a:avLst/>
          </a:prstGeom>
          <a:noFill/>
        </p:spPr>
      </p:pic>
      <p:sp>
        <p:nvSpPr>
          <p:cNvPr id="18" name="Rettangolo 17"/>
          <p:cNvSpPr/>
          <p:nvPr/>
        </p:nvSpPr>
        <p:spPr>
          <a:xfrm>
            <a:off x="176130" y="1219386"/>
            <a:ext cx="30997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smtClean="0"/>
              <a:t>Mappe dispersione/deposizione</a:t>
            </a:r>
            <a:endParaRPr lang="it-IT" sz="1400" dirty="0"/>
          </a:p>
        </p:txBody>
      </p:sp>
      <p:sp>
        <p:nvSpPr>
          <p:cNvPr id="19" name="Rettangolo 18"/>
          <p:cNvSpPr/>
          <p:nvPr/>
        </p:nvSpPr>
        <p:spPr>
          <a:xfrm>
            <a:off x="6660232" y="1253907"/>
            <a:ext cx="22434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dirty="0"/>
              <a:t>SORGENTI AMBIENTALI</a:t>
            </a: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150" y="5632769"/>
            <a:ext cx="906931" cy="846057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511" y="3165148"/>
            <a:ext cx="1808202" cy="1559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22" name="Rettangolo 21"/>
          <p:cNvSpPr/>
          <p:nvPr/>
        </p:nvSpPr>
        <p:spPr>
          <a:xfrm>
            <a:off x="-79482" y="2751311"/>
            <a:ext cx="25183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dirty="0" smtClean="0"/>
              <a:t>DEFINIZIONE AREA </a:t>
            </a:r>
            <a:r>
              <a:rPr lang="it-IT" sz="1200" dirty="0"/>
              <a:t>DI </a:t>
            </a:r>
            <a:r>
              <a:rPr lang="it-IT" sz="1200" dirty="0" smtClean="0"/>
              <a:t>STUDIO</a:t>
            </a:r>
          </a:p>
          <a:p>
            <a:pPr algn="ctr"/>
            <a:r>
              <a:rPr lang="it-IT" sz="1200" dirty="0" smtClean="0"/>
              <a:t>GEOREFERENZIAZIONE CIVICI</a:t>
            </a:r>
            <a:endParaRPr lang="it-IT" sz="1200" dirty="0"/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3377" y="1580790"/>
            <a:ext cx="724967" cy="724967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2033" y="1528112"/>
            <a:ext cx="783663" cy="783663"/>
          </a:xfrm>
          <a:prstGeom prst="rect">
            <a:avLst/>
          </a:prstGeom>
        </p:spPr>
      </p:pic>
      <p:sp>
        <p:nvSpPr>
          <p:cNvPr id="25" name="Rettangolo con angoli ritagliati in diagonale 24"/>
          <p:cNvSpPr/>
          <p:nvPr/>
        </p:nvSpPr>
        <p:spPr>
          <a:xfrm>
            <a:off x="5271831" y="5438263"/>
            <a:ext cx="1543990" cy="1143994"/>
          </a:xfrm>
          <a:prstGeom prst="snip2DiagRect">
            <a:avLst>
              <a:gd name="adj1" fmla="val 0"/>
              <a:gd name="adj2" fmla="val 9229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asellaDiTesto 25"/>
          <p:cNvSpPr txBox="1"/>
          <p:nvPr/>
        </p:nvSpPr>
        <p:spPr>
          <a:xfrm>
            <a:off x="5295596" y="5472523"/>
            <a:ext cx="1488403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Esposizione Occupazionale</a:t>
            </a:r>
            <a:endParaRPr lang="it-IT" sz="1400" dirty="0"/>
          </a:p>
        </p:txBody>
      </p:sp>
      <p:sp>
        <p:nvSpPr>
          <p:cNvPr id="27" name="Rettangolo con angoli arrotondati in diagonale 26"/>
          <p:cNvSpPr/>
          <p:nvPr/>
        </p:nvSpPr>
        <p:spPr>
          <a:xfrm>
            <a:off x="3491880" y="1217152"/>
            <a:ext cx="2782557" cy="1203736"/>
          </a:xfrm>
          <a:prstGeom prst="round2DiagRect">
            <a:avLst>
              <a:gd name="adj1" fmla="val 10340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28" name="Rettangolo 27"/>
          <p:cNvSpPr/>
          <p:nvPr/>
        </p:nvSpPr>
        <p:spPr>
          <a:xfrm>
            <a:off x="3575374" y="1249596"/>
            <a:ext cx="26022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dirty="0" smtClean="0"/>
              <a:t>Meteorologia, orografia e monitoraggio ambientale</a:t>
            </a:r>
            <a:endParaRPr lang="it-IT" sz="1400" dirty="0"/>
          </a:p>
        </p:txBody>
      </p:sp>
      <p:sp>
        <p:nvSpPr>
          <p:cNvPr id="51" name="Rettangolo 50"/>
          <p:cNvSpPr/>
          <p:nvPr/>
        </p:nvSpPr>
        <p:spPr>
          <a:xfrm>
            <a:off x="69238" y="692696"/>
            <a:ext cx="8933516" cy="1800200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Rettangolo 51"/>
          <p:cNvSpPr/>
          <p:nvPr/>
        </p:nvSpPr>
        <p:spPr>
          <a:xfrm>
            <a:off x="2078643" y="764672"/>
            <a:ext cx="5155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u="sng" dirty="0"/>
              <a:t>Proxy di Esposizione </a:t>
            </a:r>
            <a:r>
              <a:rPr lang="it-IT" u="sng" dirty="0" smtClean="0"/>
              <a:t>a inquinanti ambientali</a:t>
            </a:r>
            <a:endParaRPr lang="it-IT" u="sng" dirty="0"/>
          </a:p>
        </p:txBody>
      </p:sp>
      <p:sp>
        <p:nvSpPr>
          <p:cNvPr id="85" name="Rettangolo 84"/>
          <p:cNvSpPr/>
          <p:nvPr/>
        </p:nvSpPr>
        <p:spPr>
          <a:xfrm>
            <a:off x="663318" y="5139862"/>
            <a:ext cx="6244401" cy="1509843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0" name="Rettangolo 89"/>
          <p:cNvSpPr/>
          <p:nvPr/>
        </p:nvSpPr>
        <p:spPr>
          <a:xfrm>
            <a:off x="591311" y="5112483"/>
            <a:ext cx="56831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u="sng" dirty="0"/>
              <a:t>Proxy di Esposizione </a:t>
            </a:r>
            <a:r>
              <a:rPr lang="it-IT" u="sng" dirty="0" smtClean="0"/>
              <a:t>a fattori SES e occupazionali</a:t>
            </a:r>
            <a:endParaRPr lang="it-IT" u="sng" dirty="0"/>
          </a:p>
        </p:txBody>
      </p:sp>
      <p:sp>
        <p:nvSpPr>
          <p:cNvPr id="100" name="Rettangolo con angoli ritagliati in diagonale 99"/>
          <p:cNvSpPr/>
          <p:nvPr/>
        </p:nvSpPr>
        <p:spPr>
          <a:xfrm>
            <a:off x="1009105" y="5463977"/>
            <a:ext cx="1321890" cy="1175048"/>
          </a:xfrm>
          <a:prstGeom prst="snip2DiagRect">
            <a:avLst>
              <a:gd name="adj1" fmla="val 0"/>
              <a:gd name="adj2" fmla="val 9229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dirty="0"/>
          </a:p>
        </p:txBody>
      </p:sp>
      <p:sp>
        <p:nvSpPr>
          <p:cNvPr id="101" name="Rettangolo 100"/>
          <p:cNvSpPr/>
          <p:nvPr/>
        </p:nvSpPr>
        <p:spPr>
          <a:xfrm>
            <a:off x="956224" y="5677242"/>
            <a:ext cx="122501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/>
              <a:t>Variabili </a:t>
            </a:r>
            <a:endParaRPr lang="it-IT" sz="1400" dirty="0" smtClean="0"/>
          </a:p>
          <a:p>
            <a:r>
              <a:rPr lang="it-IT" sz="1400" dirty="0" smtClean="0"/>
              <a:t>censimento</a:t>
            </a:r>
          </a:p>
          <a:p>
            <a:r>
              <a:rPr lang="it-IT" sz="1400" dirty="0" smtClean="0"/>
              <a:t>Fonte ISTAT</a:t>
            </a:r>
            <a:endParaRPr lang="it-IT" sz="1400" dirty="0"/>
          </a:p>
        </p:txBody>
      </p:sp>
      <p:cxnSp>
        <p:nvCxnSpPr>
          <p:cNvPr id="102" name="Connettore 2 101"/>
          <p:cNvCxnSpPr>
            <a:stCxn id="100" idx="0"/>
            <a:endCxn id="9" idx="2"/>
          </p:cNvCxnSpPr>
          <p:nvPr/>
        </p:nvCxnSpPr>
        <p:spPr>
          <a:xfrm flipV="1">
            <a:off x="2330995" y="6003154"/>
            <a:ext cx="293417" cy="48347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8"/>
          <a:srcRect l="90105" t="56998" r="1390" b="1659"/>
          <a:stretch/>
        </p:blipFill>
        <p:spPr>
          <a:xfrm>
            <a:off x="3592930" y="1749600"/>
            <a:ext cx="201020" cy="625393"/>
          </a:xfrm>
          <a:prstGeom prst="rect">
            <a:avLst/>
          </a:prstGeom>
        </p:spPr>
      </p:pic>
      <p:pic>
        <p:nvPicPr>
          <p:cNvPr id="37" name="Immagine 36"/>
          <p:cNvPicPr>
            <a:picLocks noChangeAspect="1"/>
          </p:cNvPicPr>
          <p:nvPr/>
        </p:nvPicPr>
        <p:blipFill rotWithShape="1">
          <a:blip r:embed="rId8"/>
          <a:srcRect l="768" t="1324" r="70882" b="54380"/>
          <a:stretch/>
        </p:blipFill>
        <p:spPr>
          <a:xfrm>
            <a:off x="3919546" y="1739456"/>
            <a:ext cx="604039" cy="604039"/>
          </a:xfrm>
          <a:prstGeom prst="rect">
            <a:avLst/>
          </a:prstGeom>
        </p:spPr>
      </p:pic>
      <p:pic>
        <p:nvPicPr>
          <p:cNvPr id="11266" name="Picture 2" descr="https://upload.wikimedia.org/wikipedia/commons/4/46/Orografi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233" y="1749601"/>
            <a:ext cx="845863" cy="56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isesociety.it/wp-content/uploads/2015/12/centralina-rilevamento-FlickrBrewbooks-350x43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791" y="1730096"/>
            <a:ext cx="535844" cy="67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88689" y="5949401"/>
            <a:ext cx="773859" cy="579647"/>
          </a:xfrm>
          <a:prstGeom prst="rect">
            <a:avLst/>
          </a:prstGeom>
        </p:spPr>
      </p:pic>
      <p:cxnSp>
        <p:nvCxnSpPr>
          <p:cNvPr id="42" name="Connettore 2 41"/>
          <p:cNvCxnSpPr>
            <a:stCxn id="15" idx="2"/>
            <a:endCxn id="27" idx="0"/>
          </p:cNvCxnSpPr>
          <p:nvPr/>
        </p:nvCxnSpPr>
        <p:spPr>
          <a:xfrm flipH="1" flipV="1">
            <a:off x="6274437" y="1819020"/>
            <a:ext cx="410947" cy="1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/>
          <p:cNvCxnSpPr>
            <a:stCxn id="27" idx="2"/>
            <a:endCxn id="5" idx="0"/>
          </p:cNvCxnSpPr>
          <p:nvPr/>
        </p:nvCxnSpPr>
        <p:spPr>
          <a:xfrm flipH="1" flipV="1">
            <a:off x="3065531" y="1808619"/>
            <a:ext cx="426349" cy="10401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2 48"/>
          <p:cNvCxnSpPr>
            <a:stCxn id="21" idx="3"/>
            <a:endCxn id="11" idx="1"/>
          </p:cNvCxnSpPr>
          <p:nvPr/>
        </p:nvCxnSpPr>
        <p:spPr>
          <a:xfrm flipV="1">
            <a:off x="1979713" y="3913842"/>
            <a:ext cx="456169" cy="31304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igura a mano libera 38"/>
          <p:cNvSpPr/>
          <p:nvPr/>
        </p:nvSpPr>
        <p:spPr>
          <a:xfrm>
            <a:off x="179512" y="3549803"/>
            <a:ext cx="823665" cy="1154633"/>
          </a:xfrm>
          <a:custGeom>
            <a:avLst/>
            <a:gdLst>
              <a:gd name="connsiteX0" fmla="*/ 0 w 745725"/>
              <a:gd name="connsiteY0" fmla="*/ 9421 h 1083619"/>
              <a:gd name="connsiteX1" fmla="*/ 0 w 745725"/>
              <a:gd name="connsiteY1" fmla="*/ 9421 h 1083619"/>
              <a:gd name="connsiteX2" fmla="*/ 408373 w 745725"/>
              <a:gd name="connsiteY2" fmla="*/ 544 h 1083619"/>
              <a:gd name="connsiteX3" fmla="*/ 417251 w 745725"/>
              <a:gd name="connsiteY3" fmla="*/ 80443 h 1083619"/>
              <a:gd name="connsiteX4" fmla="*/ 488272 w 745725"/>
              <a:gd name="connsiteY4" fmla="*/ 249118 h 1083619"/>
              <a:gd name="connsiteX5" fmla="*/ 745725 w 745725"/>
              <a:gd name="connsiteY5" fmla="*/ 417794 h 1083619"/>
              <a:gd name="connsiteX6" fmla="*/ 639193 w 745725"/>
              <a:gd name="connsiteY6" fmla="*/ 630858 h 1083619"/>
              <a:gd name="connsiteX7" fmla="*/ 417251 w 745725"/>
              <a:gd name="connsiteY7" fmla="*/ 772901 h 1083619"/>
              <a:gd name="connsiteX8" fmla="*/ 337352 w 745725"/>
              <a:gd name="connsiteY8" fmla="*/ 932699 h 1083619"/>
              <a:gd name="connsiteX9" fmla="*/ 319597 w 745725"/>
              <a:gd name="connsiteY9" fmla="*/ 1048109 h 1083619"/>
              <a:gd name="connsiteX10" fmla="*/ 248575 w 745725"/>
              <a:gd name="connsiteY10" fmla="*/ 1083619 h 1083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45725" h="1083619">
                <a:moveTo>
                  <a:pt x="0" y="9421"/>
                </a:moveTo>
                <a:lnTo>
                  <a:pt x="0" y="9421"/>
                </a:lnTo>
                <a:cubicBezTo>
                  <a:pt x="254398" y="-3298"/>
                  <a:pt x="118295" y="544"/>
                  <a:pt x="408373" y="544"/>
                </a:cubicBezTo>
                <a:lnTo>
                  <a:pt x="417251" y="80443"/>
                </a:lnTo>
                <a:lnTo>
                  <a:pt x="488272" y="249118"/>
                </a:lnTo>
                <a:lnTo>
                  <a:pt x="745725" y="417794"/>
                </a:lnTo>
                <a:lnTo>
                  <a:pt x="639193" y="630858"/>
                </a:lnTo>
                <a:lnTo>
                  <a:pt x="417251" y="772901"/>
                </a:lnTo>
                <a:lnTo>
                  <a:pt x="337352" y="932699"/>
                </a:lnTo>
                <a:lnTo>
                  <a:pt x="319597" y="1048109"/>
                </a:lnTo>
                <a:lnTo>
                  <a:pt x="248575" y="1083619"/>
                </a:ln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4" name="Figura a mano libera 43"/>
          <p:cNvSpPr/>
          <p:nvPr/>
        </p:nvSpPr>
        <p:spPr>
          <a:xfrm>
            <a:off x="994298" y="3986596"/>
            <a:ext cx="881317" cy="738548"/>
          </a:xfrm>
          <a:custGeom>
            <a:avLst/>
            <a:gdLst>
              <a:gd name="connsiteX0" fmla="*/ 0 w 861134"/>
              <a:gd name="connsiteY0" fmla="*/ 0 h 745725"/>
              <a:gd name="connsiteX1" fmla="*/ 461639 w 861134"/>
              <a:gd name="connsiteY1" fmla="*/ 159798 h 745725"/>
              <a:gd name="connsiteX2" fmla="*/ 337351 w 861134"/>
              <a:gd name="connsiteY2" fmla="*/ 292963 h 745725"/>
              <a:gd name="connsiteX3" fmla="*/ 292963 w 861134"/>
              <a:gd name="connsiteY3" fmla="*/ 479395 h 745725"/>
              <a:gd name="connsiteX4" fmla="*/ 310718 w 861134"/>
              <a:gd name="connsiteY4" fmla="*/ 488272 h 745725"/>
              <a:gd name="connsiteX5" fmla="*/ 736847 w 861134"/>
              <a:gd name="connsiteY5" fmla="*/ 585927 h 745725"/>
              <a:gd name="connsiteX6" fmla="*/ 861134 w 861134"/>
              <a:gd name="connsiteY6" fmla="*/ 745725 h 74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1134" h="745725">
                <a:moveTo>
                  <a:pt x="0" y="0"/>
                </a:moveTo>
                <a:lnTo>
                  <a:pt x="461639" y="159798"/>
                </a:lnTo>
                <a:lnTo>
                  <a:pt x="337351" y="292963"/>
                </a:lnTo>
                <a:lnTo>
                  <a:pt x="292963" y="479395"/>
                </a:lnTo>
                <a:lnTo>
                  <a:pt x="310718" y="488272"/>
                </a:lnTo>
                <a:lnTo>
                  <a:pt x="736847" y="585927"/>
                </a:lnTo>
                <a:lnTo>
                  <a:pt x="861134" y="745725"/>
                </a:ln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Figura a mano libera 44"/>
          <p:cNvSpPr/>
          <p:nvPr/>
        </p:nvSpPr>
        <p:spPr>
          <a:xfrm>
            <a:off x="834501" y="3152094"/>
            <a:ext cx="248575" cy="870012"/>
          </a:xfrm>
          <a:custGeom>
            <a:avLst/>
            <a:gdLst>
              <a:gd name="connsiteX0" fmla="*/ 248575 w 248575"/>
              <a:gd name="connsiteY0" fmla="*/ 870012 h 870012"/>
              <a:gd name="connsiteX1" fmla="*/ 133165 w 248575"/>
              <a:gd name="connsiteY1" fmla="*/ 426129 h 870012"/>
              <a:gd name="connsiteX2" fmla="*/ 133165 w 248575"/>
              <a:gd name="connsiteY2" fmla="*/ 186431 h 870012"/>
              <a:gd name="connsiteX3" fmla="*/ 0 w 248575"/>
              <a:gd name="connsiteY3" fmla="*/ 0 h 87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575" h="870012">
                <a:moveTo>
                  <a:pt x="248575" y="870012"/>
                </a:moveTo>
                <a:lnTo>
                  <a:pt x="133165" y="426129"/>
                </a:lnTo>
                <a:lnTo>
                  <a:pt x="133165" y="186431"/>
                </a:lnTo>
                <a:lnTo>
                  <a:pt x="0" y="0"/>
                </a:ln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Rettangolo 56"/>
          <p:cNvSpPr/>
          <p:nvPr/>
        </p:nvSpPr>
        <p:spPr>
          <a:xfrm>
            <a:off x="6056120" y="3687415"/>
            <a:ext cx="16667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dirty="0" smtClean="0"/>
              <a:t>Periodo di </a:t>
            </a:r>
          </a:p>
          <a:p>
            <a:pPr algn="ctr"/>
            <a:r>
              <a:rPr lang="it-IT" sz="1200" dirty="0" smtClean="0"/>
              <a:t>osservazione t</a:t>
            </a:r>
            <a:r>
              <a:rPr lang="it-IT" sz="900" dirty="0" smtClean="0"/>
              <a:t>0</a:t>
            </a:r>
            <a:r>
              <a:rPr lang="it-IT" sz="1200" dirty="0" smtClean="0"/>
              <a:t> –t</a:t>
            </a:r>
            <a:r>
              <a:rPr lang="it-IT" sz="900" dirty="0" smtClean="0"/>
              <a:t>1</a:t>
            </a:r>
            <a:endParaRPr lang="it-IT" sz="900" dirty="0"/>
          </a:p>
        </p:txBody>
      </p:sp>
      <p:sp>
        <p:nvSpPr>
          <p:cNvPr id="62" name="Rettangolo 61"/>
          <p:cNvSpPr/>
          <p:nvPr/>
        </p:nvSpPr>
        <p:spPr>
          <a:xfrm>
            <a:off x="4194987" y="2708966"/>
            <a:ext cx="4807767" cy="2232202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Rettangolo 62"/>
          <p:cNvSpPr/>
          <p:nvPr/>
        </p:nvSpPr>
        <p:spPr>
          <a:xfrm>
            <a:off x="4863901" y="2699628"/>
            <a:ext cx="3751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u="sng" dirty="0" smtClean="0"/>
              <a:t>VALUTAZIONE EPIDEMIOLOGICA</a:t>
            </a:r>
            <a:endParaRPr lang="it-IT" u="sng" dirty="0"/>
          </a:p>
        </p:txBody>
      </p:sp>
      <p:sp>
        <p:nvSpPr>
          <p:cNvPr id="30" name="Freccia in giù 29"/>
          <p:cNvSpPr/>
          <p:nvPr/>
        </p:nvSpPr>
        <p:spPr>
          <a:xfrm>
            <a:off x="7254514" y="4610074"/>
            <a:ext cx="288032" cy="7308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/>
          <p:cNvSpPr/>
          <p:nvPr/>
        </p:nvSpPr>
        <p:spPr>
          <a:xfrm>
            <a:off x="7234222" y="5415630"/>
            <a:ext cx="1514242" cy="100027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Stima dei Rischi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707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525962"/>
          </a:xfrm>
        </p:spPr>
        <p:txBody>
          <a:bodyPr/>
          <a:lstStyle/>
          <a:p>
            <a:pPr algn="just"/>
            <a:r>
              <a:rPr lang="it-IT" sz="2200" dirty="0"/>
              <a:t>Lo studio epidemiologico adotta l’approccio di coorte di popolazione basato </a:t>
            </a:r>
            <a:r>
              <a:rPr lang="it-IT" sz="2200" dirty="0" smtClean="0"/>
              <a:t>sulla ricostruzione </a:t>
            </a:r>
            <a:r>
              <a:rPr lang="it-IT" sz="2200" dirty="0"/>
              <a:t>della storia residenziale di tutti gli individui </a:t>
            </a:r>
            <a:endParaRPr lang="it-IT" sz="2200" dirty="0" smtClean="0"/>
          </a:p>
          <a:p>
            <a:pPr marL="109537" indent="0" algn="just">
              <a:buNone/>
            </a:pPr>
            <a:endParaRPr lang="it-IT" sz="2200" dirty="0" smtClean="0"/>
          </a:p>
          <a:p>
            <a:pPr algn="just"/>
            <a:r>
              <a:rPr lang="it-IT" sz="2200" dirty="0" smtClean="0"/>
              <a:t>La </a:t>
            </a:r>
            <a:r>
              <a:rPr lang="it-IT" sz="2200" dirty="0"/>
              <a:t>georeferenziazione dei soggetti e la disponibilità di mappe </a:t>
            </a:r>
            <a:r>
              <a:rPr lang="it-IT" sz="2200" dirty="0" smtClean="0"/>
              <a:t>di diffusione/deposizione per </a:t>
            </a:r>
            <a:r>
              <a:rPr lang="it-IT" sz="2200" dirty="0"/>
              <a:t>la caratterizzazione ambientale del territorio consentono di ricostruire la storia dell’esposizione ambientale alle diverse fonti di </a:t>
            </a:r>
            <a:r>
              <a:rPr lang="it-IT" sz="2200" dirty="0" smtClean="0"/>
              <a:t>inquinamento</a:t>
            </a:r>
            <a:endParaRPr lang="it-IT" sz="2200" dirty="0"/>
          </a:p>
          <a:p>
            <a:pPr marL="109537" indent="0" algn="just">
              <a:buNone/>
            </a:pPr>
            <a:endParaRPr lang="it-IT" sz="2200" dirty="0" smtClean="0"/>
          </a:p>
          <a:p>
            <a:pPr algn="just"/>
            <a:r>
              <a:rPr lang="it-IT" sz="2200" dirty="0" smtClean="0"/>
              <a:t>Il </a:t>
            </a:r>
            <a:r>
              <a:rPr lang="it-IT" sz="2200" dirty="0" err="1" smtClean="0"/>
              <a:t>linkage</a:t>
            </a:r>
            <a:r>
              <a:rPr lang="it-IT" sz="2200" dirty="0" smtClean="0"/>
              <a:t> della coorte con gli archivi sanitari permette di effettuare la valutazione epidemiologica</a:t>
            </a:r>
          </a:p>
          <a:p>
            <a:pPr algn="just"/>
            <a:endParaRPr lang="it-IT" sz="22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Terni 17-18 giugno 2016</a:t>
            </a:r>
            <a:endParaRPr lang="it-IT"/>
          </a:p>
        </p:txBody>
      </p:sp>
      <p:sp>
        <p:nvSpPr>
          <p:cNvPr id="6" name="Titolo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Lo studio di coorte </a:t>
            </a:r>
            <a:br>
              <a:rPr lang="it-IT" dirty="0" smtClean="0"/>
            </a:br>
            <a:r>
              <a:rPr lang="it-IT" dirty="0" smtClean="0"/>
              <a:t>retrospettivo residenziale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823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Terni 17-18 giugno 2016</a:t>
            </a:r>
            <a:endParaRPr lang="it-IT"/>
          </a:p>
        </p:txBody>
      </p:sp>
      <p:sp>
        <p:nvSpPr>
          <p:cNvPr id="6" name="Titolo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Georeferenziazione e ricostruzione della coorte dei residenti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354360" y="1700808"/>
            <a:ext cx="84352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/>
              <a:t>DEFINIZIONE DEL DOMINIO DI STUDIO</a:t>
            </a:r>
            <a:r>
              <a:rPr lang="it-IT" dirty="0" smtClean="0"/>
              <a:t>:</a:t>
            </a:r>
          </a:p>
          <a:p>
            <a:r>
              <a:rPr lang="it-IT" dirty="0" smtClean="0"/>
              <a:t>l’area </a:t>
            </a:r>
            <a:r>
              <a:rPr lang="it-IT" dirty="0"/>
              <a:t>di studio contiene tutte le maggiori fonti di inquinamento rilevanti in termini di impatto sull’ambiente. </a:t>
            </a:r>
            <a:endParaRPr lang="it-IT" dirty="0" smtClean="0"/>
          </a:p>
          <a:p>
            <a:endParaRPr lang="it-IT" dirty="0" smtClean="0"/>
          </a:p>
          <a:p>
            <a:r>
              <a:rPr lang="it-IT" b="1" dirty="0" smtClean="0"/>
              <a:t>IDENTIFICAZIONE COMUNI RICADENTI NELL’AREA e RACCOLTA ANAGRAFI</a:t>
            </a:r>
            <a:r>
              <a:rPr lang="it-IT" dirty="0" smtClean="0"/>
              <a:t>:</a:t>
            </a:r>
            <a:endParaRPr lang="it-IT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 smtClean="0"/>
              <a:t>identificare </a:t>
            </a:r>
            <a:r>
              <a:rPr lang="it-IT" dirty="0"/>
              <a:t>il soggetto in modo univoco attraverso un codice che permette il </a:t>
            </a:r>
            <a:r>
              <a:rPr lang="it-IT" dirty="0" err="1"/>
              <a:t>linkage</a:t>
            </a:r>
            <a:r>
              <a:rPr lang="it-IT" dirty="0"/>
              <a:t> con il dato sanitario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/>
              <a:t>Ricostruire la storia residenziale dei soggetti nel periodo di follow-up utilizzando l’informazione data dall’indirizzo di residenza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/>
              <a:t>identificare alcuni fattori di rischio individuali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/>
              <a:t>identificare il sesso, </a:t>
            </a:r>
            <a:r>
              <a:rPr lang="it-IT" dirty="0" err="1"/>
              <a:t>l’eta</a:t>
            </a:r>
            <a:r>
              <a:rPr lang="it-IT" dirty="0"/>
              <a:t>, la nazionalità, </a:t>
            </a:r>
            <a:r>
              <a:rPr lang="it-IT" dirty="0" err="1"/>
              <a:t>ecc</a:t>
            </a:r>
            <a:r>
              <a:rPr lang="it-IT" dirty="0"/>
              <a:t>…</a:t>
            </a:r>
          </a:p>
          <a:p>
            <a:endParaRPr lang="it-IT" dirty="0" smtClean="0"/>
          </a:p>
          <a:p>
            <a:r>
              <a:rPr lang="it-IT" b="1" dirty="0" smtClean="0"/>
              <a:t>Ogni </a:t>
            </a:r>
            <a:r>
              <a:rPr lang="it-IT" b="1" dirty="0"/>
              <a:t>soggetto incluso nella coorte è </a:t>
            </a:r>
            <a:r>
              <a:rPr lang="it-IT" b="1" dirty="0" err="1"/>
              <a:t>georeferenziato</a:t>
            </a:r>
            <a:r>
              <a:rPr lang="it-IT" b="1" dirty="0"/>
              <a:t> nel territorio in studio considerando anche i cambi di residenza che può avere avuto</a:t>
            </a:r>
            <a:r>
              <a:rPr lang="it-IT" b="1" dirty="0" smtClean="0"/>
              <a:t>.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67987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Terni 17-18 giugno 2016</a:t>
            </a:r>
            <a:endParaRPr lang="it-IT"/>
          </a:p>
        </p:txBody>
      </p:sp>
      <p:sp>
        <p:nvSpPr>
          <p:cNvPr id="6" name="Titolo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L’esposizione ambientale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354360" y="1628800"/>
            <a:ext cx="843528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/>
              <a:t>Per ogni fonte di inquinamento definita come rilevante è necessario quantificare l’impatto sull’ambiente </a:t>
            </a:r>
            <a:r>
              <a:rPr lang="it-IT" sz="2000" dirty="0" smtClean="0"/>
              <a:t>attraverso </a:t>
            </a:r>
            <a:r>
              <a:rPr lang="it-IT" sz="2000" dirty="0"/>
              <a:t>mappe di </a:t>
            </a:r>
            <a:r>
              <a:rPr lang="it-IT" sz="2000" dirty="0" smtClean="0"/>
              <a:t>dispersione/deposizione </a:t>
            </a:r>
            <a:r>
              <a:rPr lang="it-IT" sz="2000" dirty="0"/>
              <a:t>degli inquinanti </a:t>
            </a:r>
            <a:r>
              <a:rPr lang="it-IT" sz="2000" dirty="0" smtClean="0"/>
              <a:t>target (Es. PM</a:t>
            </a:r>
            <a:r>
              <a:rPr lang="it-IT" sz="1400" dirty="0" smtClean="0"/>
              <a:t>10</a:t>
            </a:r>
            <a:r>
              <a:rPr lang="it-IT" sz="2000" dirty="0" smtClean="0"/>
              <a:t>, </a:t>
            </a:r>
            <a:r>
              <a:rPr lang="it-IT" sz="2000" dirty="0" err="1"/>
              <a:t>NO</a:t>
            </a:r>
            <a:r>
              <a:rPr lang="it-IT" sz="1600" dirty="0" err="1"/>
              <a:t>x</a:t>
            </a:r>
            <a:r>
              <a:rPr lang="it-IT" sz="2000" dirty="0"/>
              <a:t>, SO</a:t>
            </a:r>
            <a:r>
              <a:rPr lang="it-IT" sz="1400" dirty="0"/>
              <a:t>2</a:t>
            </a:r>
            <a:r>
              <a:rPr lang="it-IT" sz="2000" dirty="0"/>
              <a:t>, </a:t>
            </a:r>
            <a:r>
              <a:rPr lang="it-IT" sz="2000" dirty="0" smtClean="0"/>
              <a:t>Metalli) </a:t>
            </a:r>
            <a:r>
              <a:rPr lang="it-IT" sz="2000" dirty="0"/>
              <a:t>che rappresentano misure </a:t>
            </a:r>
            <a:r>
              <a:rPr lang="it-IT" sz="2000" dirty="0" err="1"/>
              <a:t>proxy</a:t>
            </a:r>
            <a:r>
              <a:rPr lang="it-IT" sz="2000" dirty="0"/>
              <a:t> di esposizione. </a:t>
            </a:r>
            <a:endParaRPr lang="it-IT" sz="2000" dirty="0" smtClean="0"/>
          </a:p>
          <a:p>
            <a:pPr algn="just"/>
            <a:endParaRPr lang="it-IT" sz="2000" dirty="0" smtClean="0"/>
          </a:p>
          <a:p>
            <a:pPr algn="just"/>
            <a:r>
              <a:rPr lang="it-IT" sz="2000" dirty="0" smtClean="0"/>
              <a:t>Le </a:t>
            </a:r>
            <a:r>
              <a:rPr lang="it-IT" sz="2000" dirty="0"/>
              <a:t>mappe sono definite (ove possibile) in diversi periodi di attività delle sorgenti emissive. </a:t>
            </a:r>
            <a:endParaRPr lang="it-IT" sz="2000" dirty="0" smtClean="0"/>
          </a:p>
          <a:p>
            <a:pPr algn="just"/>
            <a:endParaRPr lang="it-IT" sz="2000" dirty="0" smtClean="0"/>
          </a:p>
          <a:p>
            <a:pPr algn="just"/>
            <a:r>
              <a:rPr lang="it-IT" sz="2000" dirty="0" smtClean="0"/>
              <a:t>Nel </a:t>
            </a:r>
            <a:r>
              <a:rPr lang="it-IT" sz="2000" dirty="0"/>
              <a:t>caso di non disponibilità di mappe di diffusione è possibile utilizzare la distanza dalle sorgenti come </a:t>
            </a:r>
            <a:r>
              <a:rPr lang="it-IT" sz="2000" dirty="0" err="1"/>
              <a:t>proxy</a:t>
            </a:r>
            <a:r>
              <a:rPr lang="it-IT" sz="2000" dirty="0"/>
              <a:t> di esposizione ambientale</a:t>
            </a:r>
            <a:r>
              <a:rPr lang="it-IT" sz="2000" dirty="0" smtClean="0"/>
              <a:t>.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81194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Terni 17-18 giugno 2016</a:t>
            </a:r>
            <a:endParaRPr lang="it-IT"/>
          </a:p>
        </p:txBody>
      </p:sp>
      <p:sp>
        <p:nvSpPr>
          <p:cNvPr id="6" name="Titolo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MODELLI </a:t>
            </a:r>
            <a:r>
              <a:rPr lang="it-IT" dirty="0"/>
              <a:t>STATISTICI PER LA STIMA DELLE MAPPE DI DISPERSIONE</a:t>
            </a:r>
          </a:p>
        </p:txBody>
      </p:sp>
      <p:sp>
        <p:nvSpPr>
          <p:cNvPr id="2" name="Rettangolo 1"/>
          <p:cNvSpPr/>
          <p:nvPr/>
        </p:nvSpPr>
        <p:spPr>
          <a:xfrm>
            <a:off x="251520" y="1340768"/>
            <a:ext cx="86924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Tali mappe vengono implementate attraverso modelli statistici che considerano come variabili la meteorologia, i dati monitorati dalle centraline, i dati di inquinamento rilevati al camino delle sorgenti (sistemi di monitoraggio ambientale in continuo e campagne di monitoraggio da parte degli organi competenti), dati di inventario delle emissioni atmosferiche (come ad esempio il numero di veicoli in transito) e l’orografia del territorio.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3100275"/>
            <a:ext cx="6912768" cy="340853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043608" y="3212976"/>
            <a:ext cx="29979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Figura da Ancona C. ERAS Lazio 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51639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2657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4000" dirty="0">
                <a:latin typeface="Gill Sans MT" panose="020B0502020104020203" pitchFamily="34" charset="0"/>
              </a:rPr>
              <a:t>Stato e prospettive di valutazione </a:t>
            </a:r>
            <a:r>
              <a:rPr lang="it-IT" sz="4000" dirty="0" smtClean="0">
                <a:latin typeface="Gill Sans MT" panose="020B0502020104020203" pitchFamily="34" charset="0"/>
              </a:rPr>
              <a:t/>
            </a:r>
            <a:br>
              <a:rPr lang="it-IT" sz="4000" dirty="0" smtClean="0">
                <a:latin typeface="Gill Sans MT" panose="020B0502020104020203" pitchFamily="34" charset="0"/>
              </a:rPr>
            </a:br>
            <a:r>
              <a:rPr lang="it-IT" sz="4000" dirty="0" smtClean="0">
                <a:latin typeface="Gill Sans MT" panose="020B0502020104020203" pitchFamily="34" charset="0"/>
              </a:rPr>
              <a:t>del </a:t>
            </a:r>
            <a:r>
              <a:rPr lang="it-IT" sz="4000" dirty="0">
                <a:latin typeface="Gill Sans MT" panose="020B0502020104020203" pitchFamily="34" charset="0"/>
              </a:rPr>
              <a:t>rischio e di </a:t>
            </a:r>
            <a:r>
              <a:rPr lang="it-IT" sz="4000" dirty="0" smtClean="0">
                <a:latin typeface="Gill Sans MT" panose="020B0502020104020203" pitchFamily="34" charset="0"/>
              </a:rPr>
              <a:t>impatto sanitario</a:t>
            </a:r>
            <a:br>
              <a:rPr lang="it-IT" sz="4000" dirty="0" smtClean="0">
                <a:latin typeface="Gill Sans MT" panose="020B0502020104020203" pitchFamily="34" charset="0"/>
              </a:rPr>
            </a:br>
            <a:r>
              <a:rPr lang="it-IT" sz="4000" dirty="0" smtClean="0">
                <a:latin typeface="Gill Sans MT" panose="020B0502020104020203" pitchFamily="34" charset="0"/>
              </a:rPr>
              <a:t/>
            </a:r>
            <a:br>
              <a:rPr lang="it-IT" sz="4000" dirty="0" smtClean="0">
                <a:latin typeface="Gill Sans MT" panose="020B0502020104020203" pitchFamily="34" charset="0"/>
              </a:rPr>
            </a:br>
            <a:r>
              <a:rPr lang="it-IT" sz="3200" dirty="0" smtClean="0">
                <a:latin typeface="Gill Sans MT" panose="020B0502020104020203" pitchFamily="34" charset="0"/>
              </a:rPr>
              <a:t>Fabrizio </a:t>
            </a:r>
            <a:r>
              <a:rPr lang="it-IT" sz="3200" dirty="0">
                <a:latin typeface="Gill Sans MT" panose="020B0502020104020203" pitchFamily="34" charset="0"/>
              </a:rPr>
              <a:t>Minichilli</a:t>
            </a:r>
            <a:r>
              <a:rPr lang="it-IT" dirty="0">
                <a:latin typeface="Gill Sans MT" panose="020B0502020104020203" pitchFamily="34" charset="0"/>
              </a:rPr>
              <a:t> </a:t>
            </a:r>
            <a:r>
              <a:rPr lang="it-IT" dirty="0" smtClean="0">
                <a:latin typeface="Gill Sans MT" panose="020B0502020104020203" pitchFamily="34" charset="0"/>
              </a:rPr>
              <a:t/>
            </a:r>
            <a:br>
              <a:rPr lang="it-IT" dirty="0" smtClean="0">
                <a:latin typeface="Gill Sans MT" panose="020B0502020104020203" pitchFamily="34" charset="0"/>
              </a:rPr>
            </a:br>
            <a:r>
              <a:rPr lang="it-IT" sz="2800" i="1" dirty="0" smtClean="0">
                <a:latin typeface="Gill Sans MT" panose="020B0502020104020203" pitchFamily="34" charset="0"/>
              </a:rPr>
              <a:t>Unità </a:t>
            </a:r>
            <a:r>
              <a:rPr lang="it-IT" sz="2800" i="1" dirty="0">
                <a:latin typeface="Gill Sans MT" panose="020B0502020104020203" pitchFamily="34" charset="0"/>
              </a:rPr>
              <a:t>di Ricerca </a:t>
            </a:r>
            <a:r>
              <a:rPr lang="it-IT" sz="2800" i="1" dirty="0" smtClean="0">
                <a:latin typeface="Gill Sans MT" panose="020B0502020104020203" pitchFamily="34" charset="0"/>
              </a:rPr>
              <a:t>in </a:t>
            </a:r>
            <a:r>
              <a:rPr lang="it-IT" sz="2800" i="1" dirty="0">
                <a:latin typeface="Gill Sans MT" panose="020B0502020104020203" pitchFamily="34" charset="0"/>
              </a:rPr>
              <a:t>Epidemiologia </a:t>
            </a:r>
            <a:r>
              <a:rPr lang="it-IT" sz="2800" i="1" dirty="0" smtClean="0">
                <a:latin typeface="Gill Sans MT" panose="020B0502020104020203" pitchFamily="34" charset="0"/>
              </a:rPr>
              <a:t>ambientale e Registri di Patologia </a:t>
            </a:r>
            <a:br>
              <a:rPr lang="it-IT" sz="2800" i="1" dirty="0" smtClean="0">
                <a:latin typeface="Gill Sans MT" panose="020B0502020104020203" pitchFamily="34" charset="0"/>
              </a:rPr>
            </a:br>
            <a:r>
              <a:rPr lang="it-IT" sz="2800" i="1" dirty="0" smtClean="0">
                <a:latin typeface="Gill Sans MT" panose="020B0502020104020203" pitchFamily="34" charset="0"/>
              </a:rPr>
              <a:t>Istituto </a:t>
            </a:r>
            <a:r>
              <a:rPr lang="it-IT" sz="2800" i="1" dirty="0">
                <a:latin typeface="Gill Sans MT" panose="020B0502020104020203" pitchFamily="34" charset="0"/>
              </a:rPr>
              <a:t>di Fisiologia </a:t>
            </a:r>
            <a:r>
              <a:rPr lang="it-IT" sz="2800" i="1" dirty="0" smtClean="0">
                <a:latin typeface="Gill Sans MT" panose="020B0502020104020203" pitchFamily="34" charset="0"/>
              </a:rPr>
              <a:t>Clinica – CNR - Pisa</a:t>
            </a:r>
            <a:endParaRPr lang="it-IT" sz="2800" i="1" dirty="0">
              <a:latin typeface="Gill Sans MT" panose="020B0502020104020203" pitchFamily="34" charset="0"/>
            </a:endParaRPr>
          </a:p>
        </p:txBody>
      </p:sp>
      <p:sp>
        <p:nvSpPr>
          <p:cNvPr id="12291" name="Segnaposto piè di pagina 3"/>
          <p:cNvSpPr>
            <a:spLocks noGrp="1"/>
          </p:cNvSpPr>
          <p:nvPr>
            <p:ph type="ftr" sz="quarter" idx="11"/>
          </p:nvPr>
        </p:nvSpPr>
        <p:spPr bwMode="auto">
          <a:xfrm>
            <a:off x="3708400" y="6408738"/>
            <a:ext cx="5040313" cy="188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latin typeface="Gill Sans MT" panose="020B0502020104020203" pitchFamily="34" charset="0"/>
              </a:rPr>
              <a:t>Terni 17-18 giugno 2016 - </a:t>
            </a:r>
            <a:r>
              <a:rPr lang="it-IT" altLang="it-IT" b="1">
                <a:latin typeface="Gill Sans MT" panose="020B0502020104020203" pitchFamily="34" charset="0"/>
              </a:rPr>
              <a:t>AMBIENTE A TERNI: FACCIAMO IL PUNTO</a:t>
            </a:r>
            <a:endParaRPr lang="it-IT" altLang="it-IT">
              <a:latin typeface="Gill Sans MT" panose="020B0502020104020203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sp>
        <p:nvSpPr>
          <p:cNvPr id="7" name="Titolo 2"/>
          <p:cNvSpPr txBox="1">
            <a:spLocks/>
          </p:cNvSpPr>
          <p:nvPr/>
        </p:nvSpPr>
        <p:spPr>
          <a:xfrm>
            <a:off x="1536700" y="1638300"/>
            <a:ext cx="7138988" cy="4167188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fontAlgn="auto">
              <a:spcAft>
                <a:spcPts val="0"/>
              </a:spcAft>
              <a:defRPr/>
            </a:pPr>
            <a:endParaRPr lang="it-IT" dirty="0">
              <a:latin typeface="Gill Sans MT" panose="020B05020201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Terni 17-18 giugno 2016</a:t>
            </a:r>
            <a:endParaRPr lang="it-IT"/>
          </a:p>
        </p:txBody>
      </p:sp>
      <p:sp>
        <p:nvSpPr>
          <p:cNvPr id="6" name="Titolo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6613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L’ESPOSIZIONE AMBIENTALE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354360" y="1196752"/>
            <a:ext cx="843528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smtClean="0"/>
              <a:t>Esempio: Mappa di ricaduta delle classi di concentrazioni di PM10 prodotto da un inceneritore nell’area di San Zeno – Arezzo</a:t>
            </a:r>
            <a:endParaRPr lang="it-IT" sz="2000" dirty="0"/>
          </a:p>
          <a:p>
            <a:endParaRPr lang="it-IT" sz="1200" dirty="0" smtClean="0"/>
          </a:p>
          <a:p>
            <a:r>
              <a:rPr lang="it-IT" sz="1200" dirty="0" err="1" smtClean="0"/>
              <a:t>Epidemiological</a:t>
            </a:r>
            <a:r>
              <a:rPr lang="it-IT" sz="1200" dirty="0" smtClean="0"/>
              <a:t> </a:t>
            </a:r>
            <a:r>
              <a:rPr lang="it-IT" sz="1200" dirty="0" err="1"/>
              <a:t>population-based</a:t>
            </a:r>
            <a:r>
              <a:rPr lang="it-IT" sz="1200" dirty="0"/>
              <a:t> </a:t>
            </a:r>
            <a:r>
              <a:rPr lang="it-IT" sz="1200" dirty="0" err="1"/>
              <a:t>cohort</a:t>
            </a:r>
            <a:r>
              <a:rPr lang="it-IT" sz="1200" dirty="0"/>
              <a:t> </a:t>
            </a:r>
            <a:r>
              <a:rPr lang="it-IT" sz="1200" dirty="0" err="1"/>
              <a:t>study</a:t>
            </a:r>
            <a:r>
              <a:rPr lang="it-IT" sz="1200" dirty="0"/>
              <a:t> on </a:t>
            </a:r>
            <a:r>
              <a:rPr lang="it-IT" sz="1200" dirty="0" err="1"/>
              <a:t>mortality</a:t>
            </a:r>
            <a:r>
              <a:rPr lang="it-IT" sz="1200" dirty="0"/>
              <a:t> and </a:t>
            </a:r>
            <a:r>
              <a:rPr lang="it-IT" sz="1200" dirty="0" err="1"/>
              <a:t>hospitalization</a:t>
            </a:r>
            <a:r>
              <a:rPr lang="it-IT" sz="1200" dirty="0"/>
              <a:t> in the area </a:t>
            </a:r>
            <a:r>
              <a:rPr lang="it-IT" sz="1200" dirty="0" err="1"/>
              <a:t>near</a:t>
            </a:r>
            <a:r>
              <a:rPr lang="it-IT" sz="1200" dirty="0"/>
              <a:t> the </a:t>
            </a:r>
            <a:r>
              <a:rPr lang="it-IT" sz="1200" dirty="0" err="1"/>
              <a:t>waste</a:t>
            </a:r>
            <a:r>
              <a:rPr lang="it-IT" sz="1200" dirty="0"/>
              <a:t> </a:t>
            </a:r>
            <a:r>
              <a:rPr lang="it-IT" sz="1200" dirty="0" err="1"/>
              <a:t>incinerator</a:t>
            </a:r>
            <a:r>
              <a:rPr lang="it-IT" sz="1200" dirty="0"/>
              <a:t> </a:t>
            </a:r>
            <a:r>
              <a:rPr lang="it-IT" sz="1200" dirty="0" err="1"/>
              <a:t>plant</a:t>
            </a:r>
            <a:r>
              <a:rPr lang="it-IT" sz="1200" dirty="0"/>
              <a:t> of San Zeno, Arezzo (</a:t>
            </a:r>
            <a:r>
              <a:rPr lang="it-IT" sz="1200" dirty="0" err="1"/>
              <a:t>Tuscany</a:t>
            </a:r>
            <a:r>
              <a:rPr lang="it-IT" sz="1200" dirty="0"/>
              <a:t> </a:t>
            </a:r>
            <a:r>
              <a:rPr lang="it-IT" sz="1200" dirty="0" err="1"/>
              <a:t>Region</a:t>
            </a:r>
            <a:r>
              <a:rPr lang="it-IT" sz="1200" dirty="0"/>
              <a:t>, Central </a:t>
            </a:r>
            <a:r>
              <a:rPr lang="it-IT" sz="1200" dirty="0" err="1"/>
              <a:t>Italy</a:t>
            </a:r>
            <a:r>
              <a:rPr lang="it-IT" sz="1200" dirty="0" smtClean="0"/>
              <a:t>). Minichilli </a:t>
            </a:r>
            <a:r>
              <a:rPr lang="it-IT" sz="1200" dirty="0"/>
              <a:t>F, Santoro M, Linzalone N, </a:t>
            </a:r>
            <a:r>
              <a:rPr lang="it-IT" sz="1200" dirty="0" err="1"/>
              <a:t>Maurello</a:t>
            </a:r>
            <a:r>
              <a:rPr lang="it-IT" sz="1200" dirty="0"/>
              <a:t> MT, Sallese D, Bianchi </a:t>
            </a:r>
            <a:r>
              <a:rPr lang="it-IT" sz="1200" dirty="0" smtClean="0"/>
              <a:t>F. </a:t>
            </a:r>
            <a:r>
              <a:rPr lang="it-IT" sz="1200" i="1" dirty="0" err="1" smtClean="0"/>
              <a:t>Epidemiol</a:t>
            </a:r>
            <a:r>
              <a:rPr lang="it-IT" sz="1200" i="1" dirty="0" smtClean="0"/>
              <a:t> </a:t>
            </a:r>
            <a:r>
              <a:rPr lang="it-IT" sz="1200" i="1" dirty="0" err="1"/>
              <a:t>Prev</a:t>
            </a:r>
            <a:r>
              <a:rPr lang="it-IT" sz="1200" i="1" dirty="0"/>
              <a:t>. </a:t>
            </a:r>
            <a:r>
              <a:rPr lang="it-IT" sz="1200" dirty="0"/>
              <a:t>2016 Jan-Feb;40(1):33-43</a:t>
            </a:r>
            <a:r>
              <a:rPr lang="it-IT" sz="1200" dirty="0" smtClean="0"/>
              <a:t>.</a:t>
            </a:r>
            <a:endParaRPr lang="it-IT" sz="2000" dirty="0" smtClean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19658"/>
            <a:ext cx="5760640" cy="412171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695805" y="3041665"/>
            <a:ext cx="39880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/>
              <a:t>Attraverso le </a:t>
            </a:r>
            <a:r>
              <a:rPr lang="it-IT" sz="2000" dirty="0" smtClean="0"/>
              <a:t>mappe e la georeferenziazione è </a:t>
            </a:r>
            <a:r>
              <a:rPr lang="it-IT" sz="2000" dirty="0"/>
              <a:t>possibile </a:t>
            </a:r>
            <a:r>
              <a:rPr lang="it-IT" sz="2000" dirty="0" smtClean="0"/>
              <a:t>definire l’esposizione </a:t>
            </a:r>
            <a:r>
              <a:rPr lang="it-IT" sz="2000" dirty="0"/>
              <a:t>di ogni </a:t>
            </a:r>
            <a:r>
              <a:rPr lang="it-IT" sz="2000" dirty="0" smtClean="0"/>
              <a:t>soggetto incluso </a:t>
            </a:r>
            <a:r>
              <a:rPr lang="it-IT" sz="2000" dirty="0"/>
              <a:t>nella coorte.</a:t>
            </a:r>
          </a:p>
        </p:txBody>
      </p:sp>
    </p:spTree>
    <p:extLst>
      <p:ext uri="{BB962C8B-B14F-4D97-AF65-F5344CB8AC3E}">
        <p14:creationId xmlns:p14="http://schemas.microsoft.com/office/powerpoint/2010/main" val="373480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Terni 17-18 giugno 2016</a:t>
            </a:r>
            <a:endParaRPr lang="it-IT"/>
          </a:p>
        </p:txBody>
      </p:sp>
      <p:sp>
        <p:nvSpPr>
          <p:cNvPr id="6" name="Titolo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La deprivazione socio-economica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179512" y="1586204"/>
            <a:ext cx="8784976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900" dirty="0"/>
              <a:t>Altri fattori che rappresentano fonte di potenziale confondimento nello studio epidemiologico, quale la deprivazione socio economica e la storia occupazionale, sono di solito inclusi nel modello statistico come fattori di confondimento. </a:t>
            </a:r>
            <a:endParaRPr lang="it-IT" sz="1900" dirty="0" smtClean="0"/>
          </a:p>
          <a:p>
            <a:pPr algn="just"/>
            <a:endParaRPr lang="it-IT" sz="1900" dirty="0"/>
          </a:p>
          <a:p>
            <a:pPr algn="just"/>
            <a:endParaRPr lang="it-IT" sz="1900" dirty="0" smtClean="0"/>
          </a:p>
          <a:p>
            <a:pPr algn="just"/>
            <a:r>
              <a:rPr lang="it-IT" sz="1900" dirty="0" smtClean="0"/>
              <a:t>La </a:t>
            </a:r>
            <a:r>
              <a:rPr lang="it-IT" sz="1900" dirty="0"/>
              <a:t>misura indiretta dei fattori socio-economici è di solito definita attraverso un indicatore di deprivazione socio-economica calcolato a livello di sezione di censimento utilizzando variabili del censimento della popolazione di fonte ISTAT. </a:t>
            </a:r>
            <a:endParaRPr lang="it-IT" sz="1900" dirty="0" smtClean="0"/>
          </a:p>
          <a:p>
            <a:pPr algn="just"/>
            <a:endParaRPr lang="it-IT" sz="1900" dirty="0"/>
          </a:p>
          <a:p>
            <a:pPr algn="just"/>
            <a:r>
              <a:rPr lang="it-IT" sz="1900" dirty="0" smtClean="0"/>
              <a:t>L’esposizione occupazionale viene ricostruita dagli archivi INPS e INAIL</a:t>
            </a:r>
          </a:p>
          <a:p>
            <a:pPr algn="just"/>
            <a:endParaRPr lang="it-IT" sz="1900" dirty="0"/>
          </a:p>
          <a:p>
            <a:pPr algn="just"/>
            <a:endParaRPr lang="it-IT" sz="1900" dirty="0"/>
          </a:p>
        </p:txBody>
      </p:sp>
    </p:spTree>
    <p:extLst>
      <p:ext uri="{BB962C8B-B14F-4D97-AF65-F5344CB8AC3E}">
        <p14:creationId xmlns:p14="http://schemas.microsoft.com/office/powerpoint/2010/main" val="259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Terni 17-18 giugno 2016</a:t>
            </a:r>
            <a:endParaRPr lang="it-IT"/>
          </a:p>
        </p:txBody>
      </p:sp>
      <p:sp>
        <p:nvSpPr>
          <p:cNvPr id="6" name="Titolo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L’esposizione socio-economica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354360" y="1586204"/>
            <a:ext cx="8435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Esempio -  </a:t>
            </a:r>
            <a:r>
              <a:rPr lang="it-IT" dirty="0"/>
              <a:t>Mappatura delle sezioni di censimento con associato un livello di ID calcolato con dati di popolazione del censimento del </a:t>
            </a:r>
            <a:r>
              <a:rPr lang="it-IT" dirty="0" smtClean="0"/>
              <a:t>2001- Arezzo</a:t>
            </a:r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3339" r="20075" b="3339"/>
          <a:stretch/>
        </p:blipFill>
        <p:spPr>
          <a:xfrm>
            <a:off x="467544" y="2564904"/>
            <a:ext cx="4104456" cy="3888432"/>
          </a:xfrm>
          <a:prstGeom prst="rect">
            <a:avLst/>
          </a:prstGeom>
        </p:spPr>
      </p:pic>
      <p:pic>
        <p:nvPicPr>
          <p:cNvPr id="9" name="Picture 2"/>
          <p:cNvPicPr/>
          <p:nvPr/>
        </p:nvPicPr>
        <p:blipFill rotWithShape="1">
          <a:blip r:embed="rId3" cstate="print"/>
          <a:srcRect l="1759" t="46021" r="87694" b="46563"/>
          <a:stretch/>
        </p:blipFill>
        <p:spPr bwMode="auto">
          <a:xfrm>
            <a:off x="4832667" y="5689283"/>
            <a:ext cx="1637665" cy="719455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813660" y="5259598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Classi di ID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4932040" y="2860371"/>
            <a:ext cx="37547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Attraverso </a:t>
            </a:r>
            <a:r>
              <a:rPr lang="it-IT" dirty="0" smtClean="0"/>
              <a:t>la mappa dell’ID e la georeferenziazione è possibile associare ad ogni soggetto della coorte la classe di deprivazione socio-economica dove ricade la residenza.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3441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Terni 17-18 giugno 2016</a:t>
            </a:r>
            <a:endParaRPr lang="it-IT"/>
          </a:p>
        </p:txBody>
      </p:sp>
      <p:sp>
        <p:nvSpPr>
          <p:cNvPr id="6" name="Titolo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I flussi sanitari e </a:t>
            </a:r>
            <a:br>
              <a:rPr lang="it-IT" dirty="0" smtClean="0"/>
            </a:br>
            <a:r>
              <a:rPr lang="it-IT" dirty="0" smtClean="0"/>
              <a:t>le patologie in studio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354360" y="1586204"/>
            <a:ext cx="843528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Le fonti informative utilizzate per la definizione degli esiti sanitari </a:t>
            </a:r>
            <a:r>
              <a:rPr lang="it-IT" dirty="0" smtClean="0"/>
              <a:t>sono </a:t>
            </a:r>
            <a:r>
              <a:rPr lang="it-IT" dirty="0"/>
              <a:t>di solito: il Registro di Mortalità per lo studio dei decessi, le Schede di Dimissione Ospedaliera per lo studio dell’ospedalizzazione e i Certificati di Assistenza al Parto per lo studio degli esiti avversi riproduttivi. </a:t>
            </a:r>
          </a:p>
          <a:p>
            <a:pPr algn="just"/>
            <a:endParaRPr lang="it-IT" dirty="0"/>
          </a:p>
          <a:p>
            <a:pPr algn="just"/>
            <a:endParaRPr lang="it-IT" dirty="0" smtClean="0"/>
          </a:p>
          <a:p>
            <a:pPr algn="just"/>
            <a:r>
              <a:rPr lang="it-IT" dirty="0" smtClean="0"/>
              <a:t>Le </a:t>
            </a:r>
            <a:r>
              <a:rPr lang="it-IT" dirty="0"/>
              <a:t>patologie in studio sono scelte a priori sulla base delle evidenze epidemiologiche, sulla base della plausibilità biologica e sulla base della compatibilità del periodo di induzione-latenza della malattia con il periodo di attività delle sorgenti in studio.</a:t>
            </a:r>
          </a:p>
          <a:p>
            <a:pPr algn="just"/>
            <a:endParaRPr lang="it-IT" dirty="0" smtClean="0"/>
          </a:p>
          <a:p>
            <a:pPr algn="just"/>
            <a:endParaRPr lang="it-IT" dirty="0"/>
          </a:p>
          <a:p>
            <a:pPr algn="just"/>
            <a:r>
              <a:rPr lang="it-IT" dirty="0" smtClean="0"/>
              <a:t>Per </a:t>
            </a:r>
            <a:r>
              <a:rPr lang="it-IT" dirty="0"/>
              <a:t>ogni soggetto in studio sono associati gli eventi sanitari avvenuti durante il periodo di follow-up</a:t>
            </a:r>
            <a:r>
              <a:rPr lang="it-IT" dirty="0" smtClean="0"/>
              <a:t>.</a:t>
            </a:r>
          </a:p>
          <a:p>
            <a:pPr algn="just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4512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Terni 17-18 giugno 2016</a:t>
            </a:r>
            <a:endParaRPr lang="it-IT"/>
          </a:p>
        </p:txBody>
      </p:sp>
      <p:sp>
        <p:nvSpPr>
          <p:cNvPr id="6" name="Titolo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Le stime di associazione di rischio</a:t>
            </a:r>
            <a:endParaRPr lang="it-IT" dirty="0"/>
          </a:p>
        </p:txBody>
      </p:sp>
      <p:sp>
        <p:nvSpPr>
          <p:cNvPr id="2" name="Rettangolo 1"/>
          <p:cNvSpPr/>
          <p:nvPr/>
        </p:nvSpPr>
        <p:spPr>
          <a:xfrm>
            <a:off x="2843808" y="1412776"/>
            <a:ext cx="3672408" cy="82830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Stime di rischio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1259632" y="3008071"/>
            <a:ext cx="2376264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Area vs esterno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5148064" y="3008071"/>
            <a:ext cx="324036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SubArea</a:t>
            </a:r>
            <a:r>
              <a:rPr lang="it-IT" dirty="0" smtClean="0"/>
              <a:t> più esposta vs </a:t>
            </a:r>
            <a:r>
              <a:rPr lang="it-IT" dirty="0" err="1" smtClean="0"/>
              <a:t>Subarea</a:t>
            </a:r>
            <a:r>
              <a:rPr lang="it-IT" dirty="0" smtClean="0"/>
              <a:t> meno esposta</a:t>
            </a: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773578" y="4819390"/>
            <a:ext cx="3348372" cy="98587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SMR/SIR/SHR</a:t>
            </a:r>
          </a:p>
          <a:p>
            <a:pPr algn="ctr"/>
            <a:r>
              <a:rPr lang="it-IT" dirty="0" smtClean="0"/>
              <a:t>Casi osservati vs casi attesi</a:t>
            </a:r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5232902" y="4819390"/>
            <a:ext cx="3070684" cy="98587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Modelli tempo dipendenti per la stima di RR</a:t>
            </a:r>
            <a:endParaRPr lang="it-IT" dirty="0"/>
          </a:p>
        </p:txBody>
      </p:sp>
      <p:cxnSp>
        <p:nvCxnSpPr>
          <p:cNvPr id="11" name="Connettore 2 10"/>
          <p:cNvCxnSpPr>
            <a:stCxn id="2" idx="2"/>
            <a:endCxn id="3" idx="0"/>
          </p:cNvCxnSpPr>
          <p:nvPr/>
        </p:nvCxnSpPr>
        <p:spPr>
          <a:xfrm flipH="1">
            <a:off x="2447764" y="2241084"/>
            <a:ext cx="2232248" cy="7669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Connettore 2 11"/>
          <p:cNvCxnSpPr>
            <a:stCxn id="2" idx="2"/>
            <a:endCxn id="5" idx="0"/>
          </p:cNvCxnSpPr>
          <p:nvPr/>
        </p:nvCxnSpPr>
        <p:spPr>
          <a:xfrm>
            <a:off x="4680012" y="2241084"/>
            <a:ext cx="2088232" cy="7669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Connettore 2 15"/>
          <p:cNvCxnSpPr>
            <a:stCxn id="3" idx="2"/>
            <a:endCxn id="8" idx="0"/>
          </p:cNvCxnSpPr>
          <p:nvPr/>
        </p:nvCxnSpPr>
        <p:spPr>
          <a:xfrm>
            <a:off x="2447764" y="3944175"/>
            <a:ext cx="0" cy="8752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Connettore 2 16"/>
          <p:cNvCxnSpPr>
            <a:stCxn id="5" idx="2"/>
            <a:endCxn id="9" idx="0"/>
          </p:cNvCxnSpPr>
          <p:nvPr/>
        </p:nvCxnSpPr>
        <p:spPr>
          <a:xfrm>
            <a:off x="6768244" y="3944175"/>
            <a:ext cx="0" cy="8752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742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Terni 17-18 giugno 2016</a:t>
            </a:r>
            <a:endParaRPr lang="it-IT"/>
          </a:p>
        </p:txBody>
      </p:sp>
      <p:sp>
        <p:nvSpPr>
          <p:cNvPr id="6" name="Titolo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r>
              <a:rPr lang="it-IT" dirty="0"/>
              <a:t>Esempio - Risultati delle analisi dei ricoverati – HIA21 - Arezzo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2776"/>
            <a:ext cx="7644608" cy="251097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b="63630"/>
          <a:stretch/>
        </p:blipFill>
        <p:spPr>
          <a:xfrm>
            <a:off x="179512" y="4221088"/>
            <a:ext cx="4064008" cy="144016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t="36575" b="7137"/>
          <a:stretch/>
        </p:blipFill>
        <p:spPr>
          <a:xfrm>
            <a:off x="4282463" y="4149080"/>
            <a:ext cx="4422533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0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Terni 17-18 giugno 2016</a:t>
            </a:r>
            <a:endParaRPr lang="it-IT"/>
          </a:p>
        </p:txBody>
      </p:sp>
      <p:sp>
        <p:nvSpPr>
          <p:cNvPr id="6" name="Titolo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CONCLUSIONI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354360" y="1639828"/>
            <a:ext cx="843528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b="1" dirty="0" smtClean="0"/>
              <a:t>Il </a:t>
            </a:r>
            <a:r>
              <a:rPr lang="it-IT" sz="2000" b="1" dirty="0"/>
              <a:t>principale limite degli studi </a:t>
            </a:r>
            <a:r>
              <a:rPr lang="it-IT" sz="2000" b="1" dirty="0" smtClean="0"/>
              <a:t>epidemiologici sin </a:t>
            </a:r>
            <a:r>
              <a:rPr lang="it-IT" sz="2000" b="1" dirty="0"/>
              <a:t>qui svolti </a:t>
            </a:r>
            <a:r>
              <a:rPr lang="it-IT" sz="2000" b="1" dirty="0" smtClean="0"/>
              <a:t>nell’area è </a:t>
            </a:r>
            <a:r>
              <a:rPr lang="it-IT" sz="2000" b="1" dirty="0"/>
              <a:t>rappresentato dalla </a:t>
            </a:r>
            <a:r>
              <a:rPr lang="it-IT" sz="2000" b="1" dirty="0" smtClean="0"/>
              <a:t>mancanza di una stima dell’esposizione individuale a </a:t>
            </a:r>
            <a:r>
              <a:rPr lang="it-IT" sz="2000" b="1" dirty="0"/>
              <a:t>specifici </a:t>
            </a:r>
            <a:r>
              <a:rPr lang="it-IT" sz="2000" b="1" dirty="0" smtClean="0"/>
              <a:t>agenti inquinanti presenti </a:t>
            </a:r>
            <a:r>
              <a:rPr lang="it-IT" sz="2000" b="1" dirty="0"/>
              <a:t>nelle diverse </a:t>
            </a:r>
            <a:r>
              <a:rPr lang="it-IT" sz="2000" b="1" dirty="0" smtClean="0"/>
              <a:t>matrici </a:t>
            </a:r>
            <a:r>
              <a:rPr lang="it-IT" sz="2000" b="1" dirty="0"/>
              <a:t>ambientali dei territori in esame. </a:t>
            </a:r>
            <a:endParaRPr lang="it-IT" sz="2000" b="1" dirty="0" smtClean="0"/>
          </a:p>
          <a:p>
            <a:pPr algn="just"/>
            <a:endParaRPr lang="it-IT" sz="2000" b="1" dirty="0"/>
          </a:p>
          <a:p>
            <a:pPr algn="just"/>
            <a:r>
              <a:rPr lang="it-IT" sz="2000" b="1" dirty="0"/>
              <a:t>I </a:t>
            </a:r>
            <a:r>
              <a:rPr lang="it-IT" sz="2000" b="1" dirty="0" smtClean="0"/>
              <a:t>dati </a:t>
            </a:r>
            <a:r>
              <a:rPr lang="it-IT" sz="2000" b="1" dirty="0"/>
              <a:t>prodotti </a:t>
            </a:r>
            <a:r>
              <a:rPr lang="it-IT" sz="2000" b="1" dirty="0" smtClean="0"/>
              <a:t>dai monitoraggi ambientali possono </a:t>
            </a:r>
            <a:r>
              <a:rPr lang="it-IT" sz="2000" b="1" dirty="0"/>
              <a:t>concorrere a meglio stimare l’esposizione dei soggetti che risiedono </a:t>
            </a:r>
            <a:r>
              <a:rPr lang="it-IT" sz="2000" b="1" dirty="0" smtClean="0"/>
              <a:t>nelle </a:t>
            </a:r>
            <a:r>
              <a:rPr lang="it-IT" sz="2000" b="1" dirty="0"/>
              <a:t>aree in esame, nonché a pianificare il disegno di studi epidemiologici </a:t>
            </a:r>
            <a:r>
              <a:rPr lang="it-IT" sz="2000" b="1" dirty="0" smtClean="0"/>
              <a:t>eziologici da </a:t>
            </a:r>
            <a:r>
              <a:rPr lang="it-IT" sz="2000" b="1" dirty="0"/>
              <a:t>svolgere nelle aree in </a:t>
            </a:r>
            <a:r>
              <a:rPr lang="it-IT" sz="2000" b="1" dirty="0" smtClean="0"/>
              <a:t>esame. In </a:t>
            </a:r>
            <a:r>
              <a:rPr lang="it-IT" sz="2000" b="1" dirty="0"/>
              <a:t>particolare, è ora possibile proporre protocolli mirati per </a:t>
            </a:r>
            <a:r>
              <a:rPr lang="it-IT" sz="2000" b="1" dirty="0" smtClean="0"/>
              <a:t>studi </a:t>
            </a:r>
            <a:r>
              <a:rPr lang="it-IT" sz="2000" b="1" dirty="0"/>
              <a:t>epidemiologici </a:t>
            </a:r>
            <a:r>
              <a:rPr lang="it-IT" sz="2000" b="1" dirty="0" smtClean="0"/>
              <a:t>(micro-geografici e di coorte).</a:t>
            </a:r>
          </a:p>
          <a:p>
            <a:pPr algn="just"/>
            <a:endParaRPr lang="it-IT" sz="2000" b="1" dirty="0"/>
          </a:p>
          <a:p>
            <a:pPr algn="just"/>
            <a:endParaRPr lang="it-IT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389867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Terni 17-18 giugno 2016</a:t>
            </a:r>
            <a:endParaRPr lang="it-IT"/>
          </a:p>
        </p:txBody>
      </p:sp>
      <p:sp>
        <p:nvSpPr>
          <p:cNvPr id="6" name="Titolo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CONCLUSIONI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354360" y="1335090"/>
            <a:ext cx="8435280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b="1" dirty="0"/>
              <a:t>In sintesi, gli studi </a:t>
            </a:r>
            <a:r>
              <a:rPr lang="it-IT" sz="2200" b="1" dirty="0" smtClean="0"/>
              <a:t>di </a:t>
            </a:r>
            <a:r>
              <a:rPr lang="it-IT" sz="2200" b="1" dirty="0"/>
              <a:t>coorte </a:t>
            </a:r>
            <a:r>
              <a:rPr lang="it-IT" sz="2200" b="1" dirty="0" smtClean="0"/>
              <a:t>hanno </a:t>
            </a:r>
            <a:r>
              <a:rPr lang="it-IT" sz="2200" b="1" dirty="0"/>
              <a:t>la potenzialità di: </a:t>
            </a:r>
            <a:endParaRPr lang="it-IT" sz="2200" dirty="0"/>
          </a:p>
          <a:p>
            <a:pPr algn="just"/>
            <a:endParaRPr lang="it-IT" sz="2200" b="1" dirty="0" smtClean="0"/>
          </a:p>
          <a:p>
            <a:pPr algn="just"/>
            <a:endParaRPr lang="it-IT" sz="2200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200" b="1" dirty="0" smtClean="0"/>
              <a:t>Stimare impatti </a:t>
            </a:r>
            <a:r>
              <a:rPr lang="it-IT" sz="2200" b="1" dirty="0"/>
              <a:t>sanitari in specifiche popolazioni le cui modalità di esposizione, ambientali o professionali, </a:t>
            </a:r>
            <a:r>
              <a:rPr lang="it-IT" sz="2200" b="1" dirty="0" smtClean="0"/>
              <a:t>si differenziano dai livelli basali, </a:t>
            </a:r>
            <a:r>
              <a:rPr lang="it-IT" sz="2200" b="1" dirty="0"/>
              <a:t>e possono essere </a:t>
            </a:r>
            <a:r>
              <a:rPr lang="it-IT" sz="2200" b="1" dirty="0" smtClean="0"/>
              <a:t>definite accuratamente e con </a:t>
            </a:r>
            <a:r>
              <a:rPr lang="it-IT" sz="2200" b="1" dirty="0"/>
              <a:t>livelli di incertezza </a:t>
            </a:r>
            <a:r>
              <a:rPr lang="it-IT" sz="2200" b="1" dirty="0" smtClean="0"/>
              <a:t>circoscritti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22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200" b="1" dirty="0" smtClean="0"/>
              <a:t>Contribuire </a:t>
            </a:r>
            <a:r>
              <a:rPr lang="it-IT" sz="2200" b="1" dirty="0"/>
              <a:t>all’interpretazione in termini causali </a:t>
            </a:r>
            <a:r>
              <a:rPr lang="it-IT" sz="2200" b="1" dirty="0" smtClean="0"/>
              <a:t>dei risultati formulati negli studi ecologici a </a:t>
            </a:r>
            <a:r>
              <a:rPr lang="it-IT" sz="2200" b="1" dirty="0"/>
              <a:t>livello </a:t>
            </a:r>
            <a:r>
              <a:rPr lang="it-IT" sz="2200" b="1" dirty="0" smtClean="0"/>
              <a:t>comunale, nella misura in cui sia possibile definire l’impatto delle </a:t>
            </a:r>
            <a:r>
              <a:rPr lang="it-IT" sz="2200" b="1" dirty="0"/>
              <a:t>diverse vie di </a:t>
            </a:r>
            <a:r>
              <a:rPr lang="it-IT" sz="2200" b="1" dirty="0" smtClean="0"/>
              <a:t>esposizione.</a:t>
            </a:r>
          </a:p>
          <a:p>
            <a:pPr algn="just"/>
            <a:endParaRPr lang="it-IT" sz="2200" b="1" dirty="0"/>
          </a:p>
          <a:p>
            <a:pPr algn="just"/>
            <a:endParaRPr lang="it-IT" sz="2200" b="1" dirty="0" smtClean="0"/>
          </a:p>
          <a:p>
            <a:pPr algn="just"/>
            <a:endParaRPr lang="it-IT" sz="2200" b="1" dirty="0"/>
          </a:p>
          <a:p>
            <a:pPr algn="just"/>
            <a:endParaRPr lang="it-IT" sz="2200" b="1" dirty="0"/>
          </a:p>
          <a:p>
            <a:pPr algn="just"/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358720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Terni 17-18 giugno 2016</a:t>
            </a:r>
            <a:endParaRPr lang="it-IT"/>
          </a:p>
        </p:txBody>
      </p:sp>
      <p:sp>
        <p:nvSpPr>
          <p:cNvPr id="6" name="Titolo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CONCLUSIONI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251520" y="1268760"/>
            <a:ext cx="64087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/>
              <a:t>In </a:t>
            </a:r>
            <a:r>
              <a:rPr lang="it-IT" b="1" dirty="0" smtClean="0"/>
              <a:t>conclusione: </a:t>
            </a:r>
          </a:p>
          <a:p>
            <a:pPr algn="just"/>
            <a:endParaRPr lang="it-IT" b="1" dirty="0"/>
          </a:p>
          <a:p>
            <a:pPr algn="just"/>
            <a:r>
              <a:rPr lang="it-IT" b="1" dirty="0" smtClean="0"/>
              <a:t>gli </a:t>
            </a:r>
            <a:r>
              <a:rPr lang="it-IT" b="1" dirty="0"/>
              <a:t>studi </a:t>
            </a:r>
            <a:r>
              <a:rPr lang="it-IT" b="1" dirty="0" smtClean="0"/>
              <a:t>epidemiologici di «seconda generazione»</a:t>
            </a:r>
            <a:r>
              <a:rPr lang="it-IT" dirty="0"/>
              <a:t> </a:t>
            </a:r>
            <a:r>
              <a:rPr lang="it-IT" b="1" dirty="0" smtClean="0"/>
              <a:t>contribuiscono a </a:t>
            </a:r>
            <a:r>
              <a:rPr lang="it-IT" b="1" dirty="0"/>
              <a:t>identificare le priorità degli interventi </a:t>
            </a:r>
            <a:r>
              <a:rPr lang="it-IT" b="1" dirty="0" smtClean="0"/>
              <a:t>di </a:t>
            </a:r>
            <a:r>
              <a:rPr lang="it-IT" b="1" dirty="0"/>
              <a:t>risanamento </a:t>
            </a:r>
            <a:r>
              <a:rPr lang="it-IT" b="1" dirty="0" smtClean="0"/>
              <a:t>e di mitigazione ambientale</a:t>
            </a:r>
          </a:p>
          <a:p>
            <a:pPr algn="just"/>
            <a:endParaRPr lang="it-IT" dirty="0"/>
          </a:p>
          <a:p>
            <a:pPr algn="just"/>
            <a:r>
              <a:rPr lang="it-IT" b="1" dirty="0"/>
              <a:t>i</a:t>
            </a:r>
            <a:r>
              <a:rPr lang="it-IT" b="1" dirty="0" smtClean="0"/>
              <a:t>l </a:t>
            </a:r>
            <a:r>
              <a:rPr lang="it-IT" b="1" dirty="0"/>
              <a:t>risanamento ambientale è inscindibilmente legato alla riqualificazione </a:t>
            </a:r>
            <a:r>
              <a:rPr lang="it-IT" b="1" dirty="0" smtClean="0"/>
              <a:t>socioeconomica e culturale </a:t>
            </a:r>
            <a:r>
              <a:rPr lang="it-IT" b="1" dirty="0"/>
              <a:t>dei territori in </a:t>
            </a:r>
            <a:r>
              <a:rPr lang="it-IT" b="1" dirty="0" smtClean="0"/>
              <a:t>esame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80" y="3861048"/>
            <a:ext cx="1709936" cy="1282452"/>
          </a:xfrm>
          <a:prstGeom prst="rect">
            <a:avLst/>
          </a:prstGeom>
        </p:spPr>
      </p:pic>
      <p:pic>
        <p:nvPicPr>
          <p:cNvPr id="11266" name="Picture 2" descr="http://www.senigallianotizie.it/articoli/2012/10/20121028-assemblea-pubblica-ostra-vete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151" y="5229200"/>
            <a:ext cx="1692920" cy="127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7020272" y="1412776"/>
            <a:ext cx="1792799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Studi eziologici</a:t>
            </a:r>
            <a:endParaRPr lang="it-IT" dirty="0"/>
          </a:p>
        </p:txBody>
      </p:sp>
      <p:sp>
        <p:nvSpPr>
          <p:cNvPr id="7" name="Ovale 6"/>
          <p:cNvSpPr/>
          <p:nvPr/>
        </p:nvSpPr>
        <p:spPr>
          <a:xfrm>
            <a:off x="7020272" y="2780928"/>
            <a:ext cx="1781944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Priorità interventi</a:t>
            </a: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251520" y="3987042"/>
            <a:ext cx="61206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/>
              <a:t>La realizzazione di questi studi richiede: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/>
              <a:t>la costruzione di gruppi di lavoro multidisciplinari e inter-istituzionali (ASL, Osservatorio Epidemiologico, Registro Tumori, ARPA, ISS, CNR, Università, Regione, Comuni)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/>
              <a:t>un coinvolgimento delle espressioni della società civile (Comitati, ONG, …)</a:t>
            </a:r>
          </a:p>
        </p:txBody>
      </p:sp>
    </p:spTree>
    <p:extLst>
      <p:ext uri="{BB962C8B-B14F-4D97-AF65-F5344CB8AC3E}">
        <p14:creationId xmlns:p14="http://schemas.microsoft.com/office/powerpoint/2010/main" val="361799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Terni 17-18 giugno 2016</a:t>
            </a:r>
            <a:endParaRPr lang="it-IT"/>
          </a:p>
        </p:txBody>
      </p:sp>
      <p:sp>
        <p:nvSpPr>
          <p:cNvPr id="6" name="Titolo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GRAZIE PER L’ATTENZIONE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340768"/>
            <a:ext cx="6251848" cy="459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9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290777" y="3888637"/>
            <a:ext cx="3777167" cy="1786012"/>
          </a:xfrm>
        </p:spPr>
        <p:txBody>
          <a:bodyPr/>
          <a:lstStyle/>
          <a:p>
            <a:pPr marL="109537" indent="0" algn="just">
              <a:buNone/>
            </a:pPr>
            <a:r>
              <a:rPr lang="it-IT" sz="2000" dirty="0" smtClean="0"/>
              <a:t>Il decreto di perimetrazione del SIN elenca la presenza di un polo siderurgico e discarica di tipo 2B. </a:t>
            </a:r>
            <a:endParaRPr lang="it-IT" sz="2000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Background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Terni 17-18 giugno 2016</a:t>
            </a:r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3224444"/>
            <a:ext cx="4537312" cy="3222338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290777" y="1287993"/>
            <a:ext cx="85624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537" indent="0" algn="just">
              <a:buNone/>
            </a:pPr>
            <a:r>
              <a:rPr lang="it-IT" sz="2000" dirty="0"/>
              <a:t>L’area di Terni è stata definita come Sito di Interesse Nazionale per le Bonifiche (SIN Terni-Papigno) all’interno del DM 471/1999 e del </a:t>
            </a:r>
            <a:r>
              <a:rPr lang="it-IT" sz="2000" dirty="0" err="1"/>
              <a:t>DLgs</a:t>
            </a:r>
            <a:r>
              <a:rPr lang="it-IT" sz="2000" dirty="0"/>
              <a:t> 152/2006. </a:t>
            </a:r>
          </a:p>
          <a:p>
            <a:pPr marL="109537" indent="0" algn="just">
              <a:buNone/>
            </a:pPr>
            <a:endParaRPr lang="it-IT" sz="2000" dirty="0"/>
          </a:p>
          <a:p>
            <a:pPr marL="109537" indent="0" algn="just">
              <a:buNone/>
            </a:pPr>
            <a:r>
              <a:rPr lang="it-IT" sz="2000" dirty="0"/>
              <a:t>Il SIN di Terni è composto dal Comune di Terni che ha una popolazione residente al 1/1/2015 di 112.133 abitanti.</a:t>
            </a:r>
          </a:p>
        </p:txBody>
      </p:sp>
    </p:spTree>
    <p:extLst>
      <p:ext uri="{BB962C8B-B14F-4D97-AF65-F5344CB8AC3E}">
        <p14:creationId xmlns:p14="http://schemas.microsoft.com/office/powerpoint/2010/main" val="62858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2555776" y="4730882"/>
            <a:ext cx="6389226" cy="1625140"/>
          </a:xfrm>
        </p:spPr>
        <p:txBody>
          <a:bodyPr/>
          <a:lstStyle/>
          <a:p>
            <a:pPr marL="109537" indent="0" algn="just">
              <a:buNone/>
            </a:pPr>
            <a:r>
              <a:rPr lang="it-IT" sz="1800" b="1" dirty="0"/>
              <a:t>I</a:t>
            </a:r>
            <a:r>
              <a:rPr lang="it-IT" sz="1800" b="1" dirty="0" smtClean="0"/>
              <a:t>ndustrializzazione del territorio </a:t>
            </a:r>
            <a:r>
              <a:rPr lang="it-IT" sz="1800" b="1" dirty="0" smtClean="0">
                <a:sym typeface="Wingdings" panose="05000000000000000000" pitchFamily="2" charset="2"/>
              </a:rPr>
              <a:t> </a:t>
            </a:r>
          </a:p>
          <a:p>
            <a:pPr marL="109537" indent="0" algn="just">
              <a:buNone/>
            </a:pPr>
            <a:r>
              <a:rPr lang="it-IT" sz="1800" b="1" dirty="0" smtClean="0">
                <a:sym typeface="Wingdings" panose="05000000000000000000" pitchFamily="2" charset="2"/>
              </a:rPr>
              <a:t>incremento traffico e smaltimento rifiuti </a:t>
            </a:r>
          </a:p>
          <a:p>
            <a:pPr marL="109537" indent="0" algn="just">
              <a:buNone/>
            </a:pPr>
            <a:r>
              <a:rPr lang="it-IT" sz="1800" b="1" dirty="0" smtClean="0"/>
              <a:t>impatto ambientale su matrici aria, acqua, suolo </a:t>
            </a:r>
            <a:r>
              <a:rPr lang="it-IT" sz="1800" b="1" dirty="0" smtClean="0">
                <a:sym typeface="Wingdings" panose="05000000000000000000" pitchFamily="2" charset="2"/>
              </a:rPr>
              <a:t> </a:t>
            </a:r>
          </a:p>
          <a:p>
            <a:pPr marL="109537" indent="0" algn="just">
              <a:buNone/>
            </a:pPr>
            <a:r>
              <a:rPr lang="it-IT" sz="1800" b="1" dirty="0" smtClean="0">
                <a:sym typeface="Wingdings" panose="05000000000000000000" pitchFamily="2" charset="2"/>
              </a:rPr>
              <a:t>valutazione dell’esposizione della popolazione  </a:t>
            </a:r>
          </a:p>
          <a:p>
            <a:pPr marL="109537" indent="0" algn="just">
              <a:buNone/>
            </a:pPr>
            <a:r>
              <a:rPr lang="it-IT" sz="1800" b="1" dirty="0" smtClean="0">
                <a:sym typeface="Wingdings" panose="05000000000000000000" pitchFamily="2" charset="2"/>
              </a:rPr>
              <a:t>Valutazione impatto sanitario  politiche ambientali</a:t>
            </a:r>
            <a:endParaRPr lang="it-IT" sz="1800" b="1" dirty="0" smtClean="0"/>
          </a:p>
          <a:p>
            <a:pPr marL="109537" indent="0" algn="just">
              <a:buNone/>
            </a:pPr>
            <a:endParaRPr lang="it-IT" sz="1800" b="1" dirty="0"/>
          </a:p>
          <a:p>
            <a:pPr marL="109537" indent="0" algn="just">
              <a:buNone/>
            </a:pPr>
            <a:endParaRPr lang="it-IT" sz="1800" b="1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Terni 17-18 giugno 2016</a:t>
            </a:r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179512" y="889844"/>
            <a:ext cx="59046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537" indent="0" algn="just">
              <a:buNone/>
            </a:pPr>
            <a:r>
              <a:rPr lang="it-IT" dirty="0" smtClean="0"/>
              <a:t>La conca Ternana è </a:t>
            </a:r>
            <a:r>
              <a:rPr lang="it-IT" dirty="0"/>
              <a:t>caratterizzata da altre fonti di </a:t>
            </a:r>
            <a:r>
              <a:rPr lang="it-IT" dirty="0" smtClean="0"/>
              <a:t>inquinamento tra cui discariche </a:t>
            </a:r>
            <a:r>
              <a:rPr lang="it-IT" dirty="0"/>
              <a:t>di rifiuti urbani e pericolosi, </a:t>
            </a:r>
            <a:r>
              <a:rPr lang="it-IT" dirty="0" smtClean="0"/>
              <a:t>Cave (ex-discariche), impianti </a:t>
            </a:r>
            <a:r>
              <a:rPr lang="it-IT" dirty="0"/>
              <a:t>di </a:t>
            </a:r>
            <a:r>
              <a:rPr lang="it-IT" dirty="0" smtClean="0"/>
              <a:t>trattamento, smaltimento e recupero </a:t>
            </a:r>
            <a:r>
              <a:rPr lang="it-IT" dirty="0"/>
              <a:t>rifiuti </a:t>
            </a:r>
            <a:r>
              <a:rPr lang="it-IT" dirty="0" smtClean="0"/>
              <a:t>speciali, centrale termoelettrica, aree industriali contenenti altri impianti </a:t>
            </a:r>
            <a:r>
              <a:rPr lang="it-IT" dirty="0"/>
              <a:t>con emissioni rilevanti. </a:t>
            </a:r>
          </a:p>
        </p:txBody>
      </p:sp>
      <p:sp>
        <p:nvSpPr>
          <p:cNvPr id="7" name="Titolo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5626968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Background</a:t>
            </a:r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3" y="247776"/>
            <a:ext cx="1533451" cy="86056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649" y="247776"/>
            <a:ext cx="1073869" cy="86056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/>
          <a:srcRect l="17754"/>
          <a:stretch/>
        </p:blipFill>
        <p:spPr>
          <a:xfrm>
            <a:off x="6243973" y="1229266"/>
            <a:ext cx="1261208" cy="119162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5"/>
          <a:srcRect l="12808"/>
          <a:stretch/>
        </p:blipFill>
        <p:spPr>
          <a:xfrm>
            <a:off x="7642467" y="1143104"/>
            <a:ext cx="1337051" cy="127778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6888" y="3266195"/>
            <a:ext cx="1954560" cy="1299782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196720" y="3103089"/>
            <a:ext cx="48073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537" indent="0" algn="just">
              <a:buNone/>
            </a:pPr>
            <a:r>
              <a:rPr lang="it-IT" dirty="0"/>
              <a:t>Inoltre è da tenere presente l’impatto sull’ambiente </a:t>
            </a:r>
            <a:r>
              <a:rPr lang="it-IT" dirty="0" smtClean="0"/>
              <a:t>del riscaldamento e dell’arco </a:t>
            </a:r>
            <a:r>
              <a:rPr lang="it-IT" dirty="0"/>
              <a:t>viario urbano ed extraurbano di collegamento con le zone industriali e le altre città limitrofe.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568" y="4730882"/>
            <a:ext cx="1655136" cy="1145863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0211" y="3266195"/>
            <a:ext cx="1780523" cy="129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107504" y="1359744"/>
            <a:ext cx="6336704" cy="2600474"/>
          </a:xfrm>
        </p:spPr>
        <p:txBody>
          <a:bodyPr/>
          <a:lstStyle/>
          <a:p>
            <a:pPr algn="just"/>
            <a:r>
              <a:rPr lang="it-IT" sz="2000" dirty="0"/>
              <a:t>Esistono evidenze epidemiologiche e biologiche sull’associazione tra inquinamento </a:t>
            </a:r>
            <a:r>
              <a:rPr lang="it-IT" sz="2000" dirty="0" smtClean="0"/>
              <a:t>atmosferico (PM</a:t>
            </a:r>
            <a:r>
              <a:rPr lang="it-IT" sz="1400" dirty="0" smtClean="0"/>
              <a:t>10</a:t>
            </a:r>
            <a:r>
              <a:rPr lang="it-IT" sz="2000" dirty="0" smtClean="0"/>
              <a:t>, PM</a:t>
            </a:r>
            <a:r>
              <a:rPr lang="it-IT" sz="1200" dirty="0" smtClean="0"/>
              <a:t>2.5</a:t>
            </a:r>
            <a:r>
              <a:rPr lang="it-IT" sz="2000" dirty="0" smtClean="0"/>
              <a:t>, NO</a:t>
            </a:r>
            <a:r>
              <a:rPr lang="it-IT" sz="1200" dirty="0" smtClean="0"/>
              <a:t>2</a:t>
            </a:r>
            <a:r>
              <a:rPr lang="it-IT" sz="2000" dirty="0" smtClean="0"/>
              <a:t>) e </a:t>
            </a:r>
            <a:r>
              <a:rPr lang="it-IT" sz="2000" dirty="0"/>
              <a:t>rischio per la salute umana, in particolare </a:t>
            </a:r>
            <a:r>
              <a:rPr lang="it-IT" sz="2000" dirty="0" smtClean="0"/>
              <a:t>per le malattie del sistema circolatorio e per quelle dell’apparato respiratorio, per gli EAR, per </a:t>
            </a:r>
            <a:r>
              <a:rPr lang="it-IT" sz="2000" dirty="0"/>
              <a:t>il tumore della trachea-bronchi e </a:t>
            </a:r>
            <a:r>
              <a:rPr lang="it-IT" sz="2000" dirty="0" smtClean="0"/>
              <a:t>polmone e per quello della pleura.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Terni 17-18 giugno 2016</a:t>
            </a:r>
            <a:endParaRPr lang="it-IT"/>
          </a:p>
        </p:txBody>
      </p:sp>
      <p:sp>
        <p:nvSpPr>
          <p:cNvPr id="6" name="Titolo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Evidenze epidemiologiche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216" y="1268760"/>
            <a:ext cx="2203145" cy="3112496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4572000" y="4725144"/>
            <a:ext cx="4114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I metalli pesanti (tra cui Nichel, Cromo esavalente e Piombo) e il </a:t>
            </a:r>
            <a:r>
              <a:rPr lang="it-IT" dirty="0" err="1"/>
              <a:t>Benzo</a:t>
            </a:r>
            <a:r>
              <a:rPr lang="it-IT" dirty="0"/>
              <a:t>(a)pirene che risultano in quantità critiche nella conca ternana sono classificati dalla IARC come cancerogeni certi (Gruppo 1).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944686"/>
            <a:ext cx="1462546" cy="198906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3963428"/>
            <a:ext cx="1657735" cy="227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1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251520" y="1052736"/>
            <a:ext cx="8435280" cy="1002872"/>
          </a:xfrm>
        </p:spPr>
        <p:txBody>
          <a:bodyPr/>
          <a:lstStyle/>
          <a:p>
            <a:pPr marL="109537" indent="0" algn="just">
              <a:buNone/>
            </a:pPr>
            <a:r>
              <a:rPr lang="it-IT" sz="2000" dirty="0" smtClean="0"/>
              <a:t>La letteratura scientifica riporta evidenze di tossicità del PCE per il sistema nervoso centrale, per il sistema </a:t>
            </a:r>
            <a:r>
              <a:rPr lang="it-IT" sz="2000" dirty="0" err="1" smtClean="0"/>
              <a:t>linfoematopoietico</a:t>
            </a:r>
            <a:r>
              <a:rPr lang="it-IT" sz="2000" dirty="0" smtClean="0"/>
              <a:t>, per il fegato, per i reni e per gli organi riproduttivi. 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Terni 17-18 giugno 2016</a:t>
            </a:r>
            <a:endParaRPr lang="it-IT"/>
          </a:p>
        </p:txBody>
      </p:sp>
      <p:sp>
        <p:nvSpPr>
          <p:cNvPr id="6" name="Titolo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Evidenze epidemiologiche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251520" y="2348880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/>
              <a:t>L’associazione fra esposizione a PCE e danni alla salute umana è riportata in diversi studi epidemiologici per diverse patologie sia tumorali (in particolare vescica e linfomi) che non tumorali (in particolare effetti neurotossici e malformazioni congenite). Sulla base delle evidenze scientifiche il PCE è stato classificato come probabilmente cancerogeno per l’uomo, sia dall’EPA, sia dalla IARC.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581144"/>
            <a:ext cx="6917484" cy="94319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5851704"/>
            <a:ext cx="4392488" cy="37718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9976" y="4581144"/>
            <a:ext cx="1762783" cy="15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Terni 17-18 giugno 2016</a:t>
            </a:r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4922" y="1340768"/>
            <a:ext cx="3269566" cy="4619086"/>
          </a:xfrm>
          <a:prstGeom prst="rect">
            <a:avLst/>
          </a:prstGeom>
        </p:spPr>
      </p:pic>
      <p:sp>
        <p:nvSpPr>
          <p:cNvPr id="9" name="Titolo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Evidenze epidemiologiche</a:t>
            </a:r>
            <a:endParaRPr lang="it-IT" dirty="0"/>
          </a:p>
        </p:txBody>
      </p:sp>
      <p:sp>
        <p:nvSpPr>
          <p:cNvPr id="11" name="Segnaposto contenuto 1"/>
          <p:cNvSpPr>
            <a:spLocks noGrp="1"/>
          </p:cNvSpPr>
          <p:nvPr>
            <p:ph idx="1"/>
          </p:nvPr>
        </p:nvSpPr>
        <p:spPr>
          <a:xfrm>
            <a:off x="270257" y="1124744"/>
            <a:ext cx="5256584" cy="2235894"/>
          </a:xfrm>
        </p:spPr>
        <p:txBody>
          <a:bodyPr/>
          <a:lstStyle/>
          <a:p>
            <a:pPr marL="109537" indent="0" algn="just">
              <a:buNone/>
            </a:pPr>
            <a:r>
              <a:rPr lang="it-IT" sz="2000" dirty="0" smtClean="0"/>
              <a:t>Nell’area di Terni, l’inquinamento ambientale è connesso al comparto siderurgico. </a:t>
            </a:r>
          </a:p>
          <a:p>
            <a:pPr marL="109537" indent="0" algn="just">
              <a:buNone/>
            </a:pPr>
            <a:r>
              <a:rPr lang="it-IT" sz="2000" dirty="0" smtClean="0"/>
              <a:t>Lo studio SENTIERI classifica le evidenze di associazione tra l’esposizione alle attività siderurgiche e le malattie respiratorie come limitate. 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270257" y="3501008"/>
            <a:ext cx="51451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537" indent="0" algn="just">
              <a:buNone/>
            </a:pPr>
            <a:r>
              <a:rPr lang="it-IT" sz="2000" dirty="0"/>
              <a:t>Sempre in Sentieri sono evidenziate evidenze epidemiologiche </a:t>
            </a:r>
          </a:p>
          <a:p>
            <a:pPr marL="109537" indent="0" algn="just">
              <a:buNone/>
            </a:pPr>
            <a:r>
              <a:rPr lang="it-IT" sz="2000" dirty="0" smtClean="0"/>
              <a:t>di </a:t>
            </a:r>
            <a:r>
              <a:rPr lang="it-IT" sz="2000" dirty="0"/>
              <a:t>malformazioni congenite e altri EAR con esposizione a discariche . </a:t>
            </a:r>
            <a:endParaRPr lang="it-IT" sz="2000" dirty="0" smtClean="0"/>
          </a:p>
        </p:txBody>
      </p:sp>
      <p:sp>
        <p:nvSpPr>
          <p:cNvPr id="2" name="Rettangolo 1"/>
          <p:cNvSpPr/>
          <p:nvPr/>
        </p:nvSpPr>
        <p:spPr>
          <a:xfrm>
            <a:off x="270257" y="4983967"/>
            <a:ext cx="49700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537" indent="0" algn="just">
              <a:buNone/>
            </a:pPr>
            <a:r>
              <a:rPr lang="it-IT" dirty="0"/>
              <a:t>Studi singoli riportano eccessi per tumore della mammella, tumore del testicolo, tumore della vescica, tumore del </a:t>
            </a:r>
            <a:r>
              <a:rPr lang="it-IT" dirty="0" smtClean="0"/>
              <a:t>fegato, </a:t>
            </a:r>
            <a:r>
              <a:rPr lang="it-IT" dirty="0"/>
              <a:t>Linfoma Non </a:t>
            </a:r>
            <a:r>
              <a:rPr lang="it-IT" dirty="0" err="1"/>
              <a:t>Hodgkin</a:t>
            </a:r>
            <a:r>
              <a:rPr lang="it-IT" dirty="0"/>
              <a:t>, asma. </a:t>
            </a:r>
          </a:p>
        </p:txBody>
      </p:sp>
    </p:spTree>
    <p:extLst>
      <p:ext uri="{BB962C8B-B14F-4D97-AF65-F5344CB8AC3E}">
        <p14:creationId xmlns:p14="http://schemas.microsoft.com/office/powerpoint/2010/main" val="162561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Lo Stato di Salute da SENTIERI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Terni 17-18 giugno 2016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251520" y="1481138"/>
            <a:ext cx="4392488" cy="4525962"/>
          </a:xfrm>
        </p:spPr>
        <p:txBody>
          <a:bodyPr/>
          <a:lstStyle/>
          <a:p>
            <a:r>
              <a:rPr lang="it-IT" dirty="0" smtClean="0"/>
              <a:t>2° supplemento di E&amp;P </a:t>
            </a:r>
          </a:p>
          <a:p>
            <a:r>
              <a:rPr lang="it-IT" dirty="0" smtClean="0"/>
              <a:t>Progetto CCM SENTIERI</a:t>
            </a:r>
          </a:p>
          <a:p>
            <a:r>
              <a:rPr lang="it-IT" dirty="0" smtClean="0"/>
              <a:t>Studio ecologico a livello di SIN (aggregato di Comuni) con caratterizzazione ambientale da decreto ministeriale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1481138"/>
            <a:ext cx="3528392" cy="49824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905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Terni 17-18 giugno 2016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215516" y="1268760"/>
            <a:ext cx="8712968" cy="3027982"/>
          </a:xfrm>
        </p:spPr>
        <p:txBody>
          <a:bodyPr/>
          <a:lstStyle/>
          <a:p>
            <a:pPr marL="109537" indent="0" algn="just">
              <a:buNone/>
            </a:pPr>
            <a:r>
              <a:rPr lang="it-IT" sz="2400" dirty="0"/>
              <a:t>L’analisi della mortalità del SIN di Terni-Papigno effettuata nel progetto SENTIERI su dati del periodo </a:t>
            </a:r>
            <a:r>
              <a:rPr lang="it-IT" sz="2400" dirty="0" smtClean="0"/>
              <a:t>1995-2002 ha </a:t>
            </a:r>
            <a:r>
              <a:rPr lang="it-IT" sz="2400" dirty="0"/>
              <a:t>evidenziato eccessi </a:t>
            </a:r>
            <a:r>
              <a:rPr lang="it-IT" sz="2400" dirty="0" smtClean="0"/>
              <a:t>di </a:t>
            </a:r>
            <a:r>
              <a:rPr lang="it-IT" sz="2400" dirty="0"/>
              <a:t>mortalità </a:t>
            </a:r>
            <a:r>
              <a:rPr lang="it-IT" sz="2400" dirty="0" smtClean="0"/>
              <a:t>(attraverso SMR </a:t>
            </a:r>
            <a:r>
              <a:rPr lang="it-IT" sz="2400" dirty="0"/>
              <a:t>aggiustati per indice di </a:t>
            </a:r>
            <a:r>
              <a:rPr lang="it-IT" sz="2400" dirty="0" smtClean="0"/>
              <a:t>deprivazione):</a:t>
            </a:r>
          </a:p>
          <a:p>
            <a:pPr algn="just"/>
            <a:r>
              <a:rPr lang="it-IT" sz="2400" dirty="0" smtClean="0"/>
              <a:t>per </a:t>
            </a:r>
            <a:r>
              <a:rPr lang="it-IT" sz="2400" dirty="0"/>
              <a:t>tutte le cause </a:t>
            </a:r>
            <a:r>
              <a:rPr lang="it-IT" sz="2400" dirty="0" smtClean="0"/>
              <a:t>in </a:t>
            </a:r>
            <a:r>
              <a:rPr lang="it-IT" sz="2400" dirty="0"/>
              <a:t>entrambi i </a:t>
            </a:r>
            <a:r>
              <a:rPr lang="it-IT" sz="2400" dirty="0" smtClean="0"/>
              <a:t>sessi</a:t>
            </a:r>
          </a:p>
          <a:p>
            <a:pPr algn="just"/>
            <a:r>
              <a:rPr lang="it-IT" sz="2400" dirty="0"/>
              <a:t>per tutti i tumori in entrambi i </a:t>
            </a:r>
            <a:r>
              <a:rPr lang="it-IT" sz="2400" dirty="0" smtClean="0"/>
              <a:t>sessi</a:t>
            </a:r>
          </a:p>
          <a:p>
            <a:pPr algn="just"/>
            <a:r>
              <a:rPr lang="it-IT" sz="2400" dirty="0" smtClean="0"/>
              <a:t>per </a:t>
            </a:r>
            <a:r>
              <a:rPr lang="it-IT" sz="2400" dirty="0"/>
              <a:t>le malattie dell’apparato digerente </a:t>
            </a:r>
            <a:r>
              <a:rPr lang="it-IT" sz="2400" dirty="0" smtClean="0"/>
              <a:t>tra </a:t>
            </a:r>
            <a:r>
              <a:rPr lang="it-IT" sz="2400" dirty="0"/>
              <a:t>le </a:t>
            </a:r>
            <a:r>
              <a:rPr lang="it-IT" sz="2400" dirty="0" smtClean="0"/>
              <a:t>donne.</a:t>
            </a:r>
            <a:endParaRPr lang="it-IT" sz="24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288" y="4323024"/>
            <a:ext cx="1735602" cy="24508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olo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Lo Stato di Salute da SENTIERI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6428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ial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Vial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etro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2.xml><?xml version="1.0" encoding="utf-8"?>
<a:themeOverride xmlns:a="http://schemas.openxmlformats.org/drawingml/2006/main">
  <a:clrScheme name="Metro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3.xml><?xml version="1.0" encoding="utf-8"?>
<a:themeOverride xmlns:a="http://schemas.openxmlformats.org/drawingml/2006/main">
  <a:clrScheme name="Metro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Metro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2227</TotalTime>
  <Words>2242</Words>
  <Application>Microsoft Office PowerPoint</Application>
  <PresentationFormat>Presentazione su schermo (4:3)</PresentationFormat>
  <Paragraphs>232</Paragraphs>
  <Slides>29</Slides>
  <Notes>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9" baseType="lpstr">
      <vt:lpstr>Arial</vt:lpstr>
      <vt:lpstr>Calibri</vt:lpstr>
      <vt:lpstr>Gill Sans MT</vt:lpstr>
      <vt:lpstr>Lucida Sans Unicode</vt:lpstr>
      <vt:lpstr>Verdana</vt:lpstr>
      <vt:lpstr>Wingdings</vt:lpstr>
      <vt:lpstr>Wingdings 2</vt:lpstr>
      <vt:lpstr>Wingdings 3</vt:lpstr>
      <vt:lpstr>Viale</vt:lpstr>
      <vt:lpstr>CorelDRAW</vt:lpstr>
      <vt:lpstr>Presentazione standard di PowerPoint</vt:lpstr>
      <vt:lpstr>Stato e prospettive di valutazione  del rischio e di impatto sanitario  Fabrizio Minichilli  Unità di Ricerca in Epidemiologia ambientale e Registri di Patologia  Istituto di Fisiologia Clinica – CNR - Pisa</vt:lpstr>
      <vt:lpstr>Background</vt:lpstr>
      <vt:lpstr>Background</vt:lpstr>
      <vt:lpstr>Evidenze epidemiologiche</vt:lpstr>
      <vt:lpstr>Evidenze epidemiologiche</vt:lpstr>
      <vt:lpstr>Evidenze epidemiologiche</vt:lpstr>
      <vt:lpstr>Lo Stato di Salute da SENTIERI</vt:lpstr>
      <vt:lpstr>Lo Stato di Salute da SENTIERI</vt:lpstr>
      <vt:lpstr>Lo Stato di Salute da SENTIERI</vt:lpstr>
      <vt:lpstr>Lo Stato di Salute da SENTIERI</vt:lpstr>
      <vt:lpstr>Principali limiti degli studi ecologici  e scopo principale</vt:lpstr>
      <vt:lpstr>LO STUDIO EZIOLOGICO</vt:lpstr>
      <vt:lpstr>Lo studio di coorte  retrospettivo residenziale</vt:lpstr>
      <vt:lpstr>Schema dello studio di coorte retrospettivo residenziale</vt:lpstr>
      <vt:lpstr>Lo studio di coorte  retrospettivo residenziale</vt:lpstr>
      <vt:lpstr>Georeferenziazione e ricostruzione della coorte dei residenti</vt:lpstr>
      <vt:lpstr>L’esposizione ambientale</vt:lpstr>
      <vt:lpstr>MODELLI STATISTICI PER LA STIMA DELLE MAPPE DI DISPERSIONE</vt:lpstr>
      <vt:lpstr>L’ESPOSIZIONE AMBIENTALE</vt:lpstr>
      <vt:lpstr>La deprivazione socio-economica</vt:lpstr>
      <vt:lpstr>L’esposizione socio-economica</vt:lpstr>
      <vt:lpstr>I flussi sanitari e  le patologie in studio</vt:lpstr>
      <vt:lpstr>Le stime di associazione di rischio</vt:lpstr>
      <vt:lpstr>Esempio - Risultati delle analisi dei ricoverati – HIA21 - Arezzo</vt:lpstr>
      <vt:lpstr>CONCLUSIONI</vt:lpstr>
      <vt:lpstr>CONCLUSIONI</vt:lpstr>
      <vt:lpstr>CONCLUSIONI</vt:lpstr>
      <vt:lpstr>GRAZIE PER L’ATTENZIONE</vt:lpstr>
    </vt:vector>
  </TitlesOfParts>
  <Company>Olidata S.p.A.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AMBIENTE A TERNI: FACCIAMO IL PUNTO</dc:title>
  <dc:creator>Ciuchini Carla</dc:creator>
  <cp:lastModifiedBy>Fabrizio Minichilli</cp:lastModifiedBy>
  <cp:revision>88</cp:revision>
  <dcterms:created xsi:type="dcterms:W3CDTF">2016-06-13T11:40:20Z</dcterms:created>
  <dcterms:modified xsi:type="dcterms:W3CDTF">2016-06-17T13:14:59Z</dcterms:modified>
</cp:coreProperties>
</file>