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18"/>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Lucida Sans Unicode" pitchFamily="34" charset="0"/>
        <a:ea typeface="+mn-ea"/>
        <a:cs typeface="+mn-cs"/>
      </a:defRPr>
    </a:lvl1pPr>
    <a:lvl2pPr marL="457200" algn="l" rtl="0" eaLnBrk="0" fontAlgn="base" hangingPunct="0">
      <a:spcBef>
        <a:spcPct val="0"/>
      </a:spcBef>
      <a:spcAft>
        <a:spcPct val="0"/>
      </a:spcAft>
      <a:defRPr kern="1200">
        <a:solidFill>
          <a:schemeClr val="tx1"/>
        </a:solidFill>
        <a:latin typeface="Lucida Sans Unicode" pitchFamily="34" charset="0"/>
        <a:ea typeface="+mn-ea"/>
        <a:cs typeface="+mn-cs"/>
      </a:defRPr>
    </a:lvl2pPr>
    <a:lvl3pPr marL="914400" algn="l" rtl="0" eaLnBrk="0" fontAlgn="base" hangingPunct="0">
      <a:spcBef>
        <a:spcPct val="0"/>
      </a:spcBef>
      <a:spcAft>
        <a:spcPct val="0"/>
      </a:spcAft>
      <a:defRPr kern="1200">
        <a:solidFill>
          <a:schemeClr val="tx1"/>
        </a:solidFill>
        <a:latin typeface="Lucida Sans Unicode" pitchFamily="34" charset="0"/>
        <a:ea typeface="+mn-ea"/>
        <a:cs typeface="+mn-cs"/>
      </a:defRPr>
    </a:lvl3pPr>
    <a:lvl4pPr marL="1371600" algn="l" rtl="0" eaLnBrk="0" fontAlgn="base" hangingPunct="0">
      <a:spcBef>
        <a:spcPct val="0"/>
      </a:spcBef>
      <a:spcAft>
        <a:spcPct val="0"/>
      </a:spcAft>
      <a:defRPr kern="1200">
        <a:solidFill>
          <a:schemeClr val="tx1"/>
        </a:solidFill>
        <a:latin typeface="Lucida Sans Unicode" pitchFamily="34" charset="0"/>
        <a:ea typeface="+mn-ea"/>
        <a:cs typeface="+mn-cs"/>
      </a:defRPr>
    </a:lvl4pPr>
    <a:lvl5pPr marL="1828800" algn="l" rtl="0" eaLnBrk="0" fontAlgn="base" hangingPunct="0">
      <a:spcBef>
        <a:spcPct val="0"/>
      </a:spcBef>
      <a:spcAft>
        <a:spcPct val="0"/>
      </a:spcAft>
      <a:defRPr kern="1200">
        <a:solidFill>
          <a:schemeClr val="tx1"/>
        </a:solidFill>
        <a:latin typeface="Lucida Sans Unicode" pitchFamily="34" charset="0"/>
        <a:ea typeface="+mn-ea"/>
        <a:cs typeface="+mn-cs"/>
      </a:defRPr>
    </a:lvl5pPr>
    <a:lvl6pPr marL="2286000" algn="l" defTabSz="914400" rtl="0" eaLnBrk="1" latinLnBrk="0" hangingPunct="1">
      <a:defRPr kern="1200">
        <a:solidFill>
          <a:schemeClr val="tx1"/>
        </a:solidFill>
        <a:latin typeface="Lucida Sans Unicode" pitchFamily="34" charset="0"/>
        <a:ea typeface="+mn-ea"/>
        <a:cs typeface="+mn-cs"/>
      </a:defRPr>
    </a:lvl6pPr>
    <a:lvl7pPr marL="2743200" algn="l" defTabSz="914400" rtl="0" eaLnBrk="1" latinLnBrk="0" hangingPunct="1">
      <a:defRPr kern="1200">
        <a:solidFill>
          <a:schemeClr val="tx1"/>
        </a:solidFill>
        <a:latin typeface="Lucida Sans Unicode" pitchFamily="34" charset="0"/>
        <a:ea typeface="+mn-ea"/>
        <a:cs typeface="+mn-cs"/>
      </a:defRPr>
    </a:lvl7pPr>
    <a:lvl8pPr marL="3200400" algn="l" defTabSz="914400" rtl="0" eaLnBrk="1" latinLnBrk="0" hangingPunct="1">
      <a:defRPr kern="1200">
        <a:solidFill>
          <a:schemeClr val="tx1"/>
        </a:solidFill>
        <a:latin typeface="Lucida Sans Unicode" pitchFamily="34" charset="0"/>
        <a:ea typeface="+mn-ea"/>
        <a:cs typeface="+mn-cs"/>
      </a:defRPr>
    </a:lvl8pPr>
    <a:lvl9pPr marL="3657600" algn="l" defTabSz="914400" rtl="0" eaLnBrk="1" latinLnBrk="0" hangingPunct="1">
      <a:defRPr kern="1200">
        <a:solidFill>
          <a:schemeClr val="tx1"/>
        </a:solidFill>
        <a:latin typeface="Lucida Sans Unicode"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1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0E218F-42F6-45FC-BE38-6F6683DE86E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it-IT"/>
        </a:p>
      </dgm:t>
    </dgm:pt>
    <dgm:pt modelId="{FCD7933A-ACD4-4413-8418-908A7CED6B2A}">
      <dgm:prSet phldrT="[Testo]"/>
      <dgm:spPr/>
      <dgm:t>
        <a:bodyPr/>
        <a:lstStyle/>
        <a:p>
          <a:r>
            <a:rPr lang="it-IT" dirty="0" smtClean="0"/>
            <a:t>Siti di competenza pubblica</a:t>
          </a:r>
          <a:endParaRPr lang="it-IT" dirty="0"/>
        </a:p>
      </dgm:t>
    </dgm:pt>
    <dgm:pt modelId="{0A677A79-7ECC-4903-A6D4-4F327FD39D3E}" type="parTrans" cxnId="{54E6C8BF-825A-4319-B9C8-02DF29E6609A}">
      <dgm:prSet/>
      <dgm:spPr/>
      <dgm:t>
        <a:bodyPr/>
        <a:lstStyle/>
        <a:p>
          <a:endParaRPr lang="it-IT"/>
        </a:p>
      </dgm:t>
    </dgm:pt>
    <dgm:pt modelId="{91EBE719-37EB-4859-A4EB-F82B9040FF07}" type="sibTrans" cxnId="{54E6C8BF-825A-4319-B9C8-02DF29E6609A}">
      <dgm:prSet/>
      <dgm:spPr/>
      <dgm:t>
        <a:bodyPr/>
        <a:lstStyle/>
        <a:p>
          <a:endParaRPr lang="it-IT"/>
        </a:p>
      </dgm:t>
    </dgm:pt>
    <dgm:pt modelId="{782AF0B6-CA8F-437C-A076-75C21CA1D1D8}">
      <dgm:prSet phldrT="[Testo]" custT="1"/>
      <dgm:spPr/>
      <dgm:t>
        <a:bodyPr/>
        <a:lstStyle/>
        <a:p>
          <a:r>
            <a:rPr lang="it-IT" sz="2000" dirty="0" smtClean="0"/>
            <a:t>Esecuzione d’ufficio degli accertamenti preliminari con il supporto di ARPA Umbria</a:t>
          </a:r>
          <a:endParaRPr lang="it-IT" sz="2000" dirty="0"/>
        </a:p>
      </dgm:t>
    </dgm:pt>
    <dgm:pt modelId="{8961EDEC-7673-48DF-922A-46046C1BB2C9}" type="parTrans" cxnId="{5F9AA855-66C2-47BD-B4D1-9E4952D6360A}">
      <dgm:prSet/>
      <dgm:spPr/>
      <dgm:t>
        <a:bodyPr/>
        <a:lstStyle/>
        <a:p>
          <a:endParaRPr lang="it-IT"/>
        </a:p>
      </dgm:t>
    </dgm:pt>
    <dgm:pt modelId="{30ED8294-500D-4D30-B20D-797752B4E5DA}" type="sibTrans" cxnId="{5F9AA855-66C2-47BD-B4D1-9E4952D6360A}">
      <dgm:prSet/>
      <dgm:spPr/>
      <dgm:t>
        <a:bodyPr/>
        <a:lstStyle/>
        <a:p>
          <a:endParaRPr lang="it-IT"/>
        </a:p>
      </dgm:t>
    </dgm:pt>
    <dgm:pt modelId="{B3CF0B66-B983-43A1-A8B3-DAD9A9AB44D3}">
      <dgm:prSet phldrT="[Testo]"/>
      <dgm:spPr/>
      <dgm:t>
        <a:bodyPr/>
        <a:lstStyle/>
        <a:p>
          <a:r>
            <a:rPr lang="it-IT" dirty="0" smtClean="0"/>
            <a:t>Siti di competenza privata</a:t>
          </a:r>
          <a:endParaRPr lang="it-IT" dirty="0"/>
        </a:p>
      </dgm:t>
    </dgm:pt>
    <dgm:pt modelId="{9ACBE58E-6C11-4DD2-AA4F-AF0F0536116D}" type="parTrans" cxnId="{20C15574-BF95-45AE-B0C0-8D42572EB9DC}">
      <dgm:prSet/>
      <dgm:spPr/>
      <dgm:t>
        <a:bodyPr/>
        <a:lstStyle/>
        <a:p>
          <a:endParaRPr lang="it-IT"/>
        </a:p>
      </dgm:t>
    </dgm:pt>
    <dgm:pt modelId="{8055A41B-B7A0-47BB-9FB2-60D448A67DD6}" type="sibTrans" cxnId="{20C15574-BF95-45AE-B0C0-8D42572EB9DC}">
      <dgm:prSet/>
      <dgm:spPr/>
      <dgm:t>
        <a:bodyPr/>
        <a:lstStyle/>
        <a:p>
          <a:endParaRPr lang="it-IT"/>
        </a:p>
      </dgm:t>
    </dgm:pt>
    <dgm:pt modelId="{08D2E831-4643-492D-9BBA-0D889297326C}">
      <dgm:prSet phldrT="[Testo]"/>
      <dgm:spPr/>
      <dgm:t>
        <a:bodyPr/>
        <a:lstStyle/>
        <a:p>
          <a:r>
            <a:rPr lang="it-IT" dirty="0" smtClean="0"/>
            <a:t>Comunicazione al responsabile dell’inquinamento e/o ai proprietari dei siti, che ne hanno facoltà, ad attivare gli accertamenti preliminari </a:t>
          </a:r>
          <a:endParaRPr lang="it-IT" dirty="0"/>
        </a:p>
      </dgm:t>
    </dgm:pt>
    <dgm:pt modelId="{1952AEE3-B799-49D7-B214-7BD8C3CD03FA}" type="parTrans" cxnId="{B3EBC60D-0839-4873-AFB2-0AC0E75E7785}">
      <dgm:prSet/>
      <dgm:spPr/>
      <dgm:t>
        <a:bodyPr/>
        <a:lstStyle/>
        <a:p>
          <a:endParaRPr lang="it-IT"/>
        </a:p>
      </dgm:t>
    </dgm:pt>
    <dgm:pt modelId="{605C4685-995D-4CDA-9D65-01823C745A23}" type="sibTrans" cxnId="{B3EBC60D-0839-4873-AFB2-0AC0E75E7785}">
      <dgm:prSet/>
      <dgm:spPr/>
      <dgm:t>
        <a:bodyPr/>
        <a:lstStyle/>
        <a:p>
          <a:endParaRPr lang="it-IT"/>
        </a:p>
      </dgm:t>
    </dgm:pt>
    <dgm:pt modelId="{BD8A772D-E74A-4AB3-9D40-B0A3CCF53B8E}">
      <dgm:prSet phldrT="[Testo]"/>
      <dgm:spPr/>
      <dgm:t>
        <a:bodyPr/>
        <a:lstStyle/>
        <a:p>
          <a:r>
            <a:rPr lang="it-IT" dirty="0" smtClean="0"/>
            <a:t>Qualora il soggetto responsabile non provveda e non provvedano né il proprietario del sito né altri soggetti interessati,  il Comune si sostituisce  (art.250 del D.Lgs.152/2006 e  art.34 lettera b) della lL.R.13 del 2009)</a:t>
          </a:r>
          <a:endParaRPr lang="it-IT" dirty="0"/>
        </a:p>
      </dgm:t>
    </dgm:pt>
    <dgm:pt modelId="{D1C7BD83-C6C7-4103-81CB-49FC0CA45D31}" type="parTrans" cxnId="{13E0EDAB-85EB-4645-BC88-50B22C24E9BA}">
      <dgm:prSet/>
      <dgm:spPr/>
      <dgm:t>
        <a:bodyPr/>
        <a:lstStyle/>
        <a:p>
          <a:endParaRPr lang="it-IT"/>
        </a:p>
      </dgm:t>
    </dgm:pt>
    <dgm:pt modelId="{47AE610D-4BFB-427D-9BD6-E155274DF170}" type="sibTrans" cxnId="{13E0EDAB-85EB-4645-BC88-50B22C24E9BA}">
      <dgm:prSet/>
      <dgm:spPr/>
      <dgm:t>
        <a:bodyPr/>
        <a:lstStyle/>
        <a:p>
          <a:endParaRPr lang="it-IT"/>
        </a:p>
      </dgm:t>
    </dgm:pt>
    <dgm:pt modelId="{CDD93908-12ED-4C34-A0C5-AB74FAD0E1B1}" type="pres">
      <dgm:prSet presAssocID="{EF0E218F-42F6-45FC-BE38-6F6683DE86EC}" presName="Name0" presStyleCnt="0">
        <dgm:presLayoutVars>
          <dgm:dir/>
          <dgm:animLvl val="lvl"/>
          <dgm:resizeHandles/>
        </dgm:presLayoutVars>
      </dgm:prSet>
      <dgm:spPr/>
      <dgm:t>
        <a:bodyPr/>
        <a:lstStyle/>
        <a:p>
          <a:endParaRPr lang="it-IT"/>
        </a:p>
      </dgm:t>
    </dgm:pt>
    <dgm:pt modelId="{4C16995E-AD0A-4226-8030-AE786F480F35}" type="pres">
      <dgm:prSet presAssocID="{FCD7933A-ACD4-4413-8418-908A7CED6B2A}" presName="linNode" presStyleCnt="0"/>
      <dgm:spPr/>
    </dgm:pt>
    <dgm:pt modelId="{19A5350F-E7D7-4A40-8CA6-E676FE1634AF}" type="pres">
      <dgm:prSet presAssocID="{FCD7933A-ACD4-4413-8418-908A7CED6B2A}" presName="parentShp" presStyleLbl="node1" presStyleIdx="0" presStyleCnt="2">
        <dgm:presLayoutVars>
          <dgm:bulletEnabled val="1"/>
        </dgm:presLayoutVars>
      </dgm:prSet>
      <dgm:spPr/>
      <dgm:t>
        <a:bodyPr/>
        <a:lstStyle/>
        <a:p>
          <a:endParaRPr lang="it-IT"/>
        </a:p>
      </dgm:t>
    </dgm:pt>
    <dgm:pt modelId="{977B7648-EFF1-404E-9CA4-DB3084CDA6CB}" type="pres">
      <dgm:prSet presAssocID="{FCD7933A-ACD4-4413-8418-908A7CED6B2A}" presName="childShp" presStyleLbl="bgAccFollowNode1" presStyleIdx="0" presStyleCnt="2">
        <dgm:presLayoutVars>
          <dgm:bulletEnabled val="1"/>
        </dgm:presLayoutVars>
      </dgm:prSet>
      <dgm:spPr/>
      <dgm:t>
        <a:bodyPr/>
        <a:lstStyle/>
        <a:p>
          <a:endParaRPr lang="it-IT"/>
        </a:p>
      </dgm:t>
    </dgm:pt>
    <dgm:pt modelId="{CBEFA0F5-98B8-4FCB-A63C-B4A7C1C34BE5}" type="pres">
      <dgm:prSet presAssocID="{91EBE719-37EB-4859-A4EB-F82B9040FF07}" presName="spacing" presStyleCnt="0"/>
      <dgm:spPr/>
    </dgm:pt>
    <dgm:pt modelId="{D0AB227B-B2EF-42E2-8F9E-A856B08164BC}" type="pres">
      <dgm:prSet presAssocID="{B3CF0B66-B983-43A1-A8B3-DAD9A9AB44D3}" presName="linNode" presStyleCnt="0"/>
      <dgm:spPr/>
    </dgm:pt>
    <dgm:pt modelId="{54F557C2-B22C-4A28-A83A-D2AC96CF2B02}" type="pres">
      <dgm:prSet presAssocID="{B3CF0B66-B983-43A1-A8B3-DAD9A9AB44D3}" presName="parentShp" presStyleLbl="node1" presStyleIdx="1" presStyleCnt="2">
        <dgm:presLayoutVars>
          <dgm:bulletEnabled val="1"/>
        </dgm:presLayoutVars>
      </dgm:prSet>
      <dgm:spPr/>
      <dgm:t>
        <a:bodyPr/>
        <a:lstStyle/>
        <a:p>
          <a:endParaRPr lang="it-IT"/>
        </a:p>
      </dgm:t>
    </dgm:pt>
    <dgm:pt modelId="{81CD8ADC-5DC0-431F-8DA1-7950A31DCA30}" type="pres">
      <dgm:prSet presAssocID="{B3CF0B66-B983-43A1-A8B3-DAD9A9AB44D3}" presName="childShp" presStyleLbl="bgAccFollowNode1" presStyleIdx="1" presStyleCnt="2">
        <dgm:presLayoutVars>
          <dgm:bulletEnabled val="1"/>
        </dgm:presLayoutVars>
      </dgm:prSet>
      <dgm:spPr/>
      <dgm:t>
        <a:bodyPr/>
        <a:lstStyle/>
        <a:p>
          <a:endParaRPr lang="it-IT"/>
        </a:p>
      </dgm:t>
    </dgm:pt>
  </dgm:ptLst>
  <dgm:cxnLst>
    <dgm:cxn modelId="{F34E4406-FBBA-48D5-BB14-8AB34A01E3CA}" type="presOf" srcId="{BD8A772D-E74A-4AB3-9D40-B0A3CCF53B8E}" destId="{81CD8ADC-5DC0-431F-8DA1-7950A31DCA30}" srcOrd="0" destOrd="1" presId="urn:microsoft.com/office/officeart/2005/8/layout/vList6"/>
    <dgm:cxn modelId="{DF7FD418-23C9-4A2C-A597-ED57006F57BA}" type="presOf" srcId="{08D2E831-4643-492D-9BBA-0D889297326C}" destId="{81CD8ADC-5DC0-431F-8DA1-7950A31DCA30}" srcOrd="0" destOrd="0" presId="urn:microsoft.com/office/officeart/2005/8/layout/vList6"/>
    <dgm:cxn modelId="{73DB25D6-2EDB-4DF0-8216-0C5054C19A9C}" type="presOf" srcId="{B3CF0B66-B983-43A1-A8B3-DAD9A9AB44D3}" destId="{54F557C2-B22C-4A28-A83A-D2AC96CF2B02}" srcOrd="0" destOrd="0" presId="urn:microsoft.com/office/officeart/2005/8/layout/vList6"/>
    <dgm:cxn modelId="{13E0EDAB-85EB-4645-BC88-50B22C24E9BA}" srcId="{B3CF0B66-B983-43A1-A8B3-DAD9A9AB44D3}" destId="{BD8A772D-E74A-4AB3-9D40-B0A3CCF53B8E}" srcOrd="1" destOrd="0" parTransId="{D1C7BD83-C6C7-4103-81CB-49FC0CA45D31}" sibTransId="{47AE610D-4BFB-427D-9BD6-E155274DF170}"/>
    <dgm:cxn modelId="{B3EBC60D-0839-4873-AFB2-0AC0E75E7785}" srcId="{B3CF0B66-B983-43A1-A8B3-DAD9A9AB44D3}" destId="{08D2E831-4643-492D-9BBA-0D889297326C}" srcOrd="0" destOrd="0" parTransId="{1952AEE3-B799-49D7-B214-7BD8C3CD03FA}" sibTransId="{605C4685-995D-4CDA-9D65-01823C745A23}"/>
    <dgm:cxn modelId="{2C588BB2-E146-485E-9F7D-950FDD09120A}" type="presOf" srcId="{EF0E218F-42F6-45FC-BE38-6F6683DE86EC}" destId="{CDD93908-12ED-4C34-A0C5-AB74FAD0E1B1}" srcOrd="0" destOrd="0" presId="urn:microsoft.com/office/officeart/2005/8/layout/vList6"/>
    <dgm:cxn modelId="{20C15574-BF95-45AE-B0C0-8D42572EB9DC}" srcId="{EF0E218F-42F6-45FC-BE38-6F6683DE86EC}" destId="{B3CF0B66-B983-43A1-A8B3-DAD9A9AB44D3}" srcOrd="1" destOrd="0" parTransId="{9ACBE58E-6C11-4DD2-AA4F-AF0F0536116D}" sibTransId="{8055A41B-B7A0-47BB-9FB2-60D448A67DD6}"/>
    <dgm:cxn modelId="{D2A88AC8-0B4C-4A0C-A073-07328F246E8D}" type="presOf" srcId="{FCD7933A-ACD4-4413-8418-908A7CED6B2A}" destId="{19A5350F-E7D7-4A40-8CA6-E676FE1634AF}" srcOrd="0" destOrd="0" presId="urn:microsoft.com/office/officeart/2005/8/layout/vList6"/>
    <dgm:cxn modelId="{5F9AA855-66C2-47BD-B4D1-9E4952D6360A}" srcId="{FCD7933A-ACD4-4413-8418-908A7CED6B2A}" destId="{782AF0B6-CA8F-437C-A076-75C21CA1D1D8}" srcOrd="0" destOrd="0" parTransId="{8961EDEC-7673-48DF-922A-46046C1BB2C9}" sibTransId="{30ED8294-500D-4D30-B20D-797752B4E5DA}"/>
    <dgm:cxn modelId="{4271B8E0-1205-412E-B3BF-35BC91AD77CF}" type="presOf" srcId="{782AF0B6-CA8F-437C-A076-75C21CA1D1D8}" destId="{977B7648-EFF1-404E-9CA4-DB3084CDA6CB}" srcOrd="0" destOrd="0" presId="urn:microsoft.com/office/officeart/2005/8/layout/vList6"/>
    <dgm:cxn modelId="{54E6C8BF-825A-4319-B9C8-02DF29E6609A}" srcId="{EF0E218F-42F6-45FC-BE38-6F6683DE86EC}" destId="{FCD7933A-ACD4-4413-8418-908A7CED6B2A}" srcOrd="0" destOrd="0" parTransId="{0A677A79-7ECC-4903-A6D4-4F327FD39D3E}" sibTransId="{91EBE719-37EB-4859-A4EB-F82B9040FF07}"/>
    <dgm:cxn modelId="{0F490080-17A2-45F3-9448-DD079DBBF317}" type="presParOf" srcId="{CDD93908-12ED-4C34-A0C5-AB74FAD0E1B1}" destId="{4C16995E-AD0A-4226-8030-AE786F480F35}" srcOrd="0" destOrd="0" presId="urn:microsoft.com/office/officeart/2005/8/layout/vList6"/>
    <dgm:cxn modelId="{8E391456-93B5-4888-A0F3-588A5CD1A8E7}" type="presParOf" srcId="{4C16995E-AD0A-4226-8030-AE786F480F35}" destId="{19A5350F-E7D7-4A40-8CA6-E676FE1634AF}" srcOrd="0" destOrd="0" presId="urn:microsoft.com/office/officeart/2005/8/layout/vList6"/>
    <dgm:cxn modelId="{69E39BAF-4E15-413F-AA62-AAB78AF0CE0A}" type="presParOf" srcId="{4C16995E-AD0A-4226-8030-AE786F480F35}" destId="{977B7648-EFF1-404E-9CA4-DB3084CDA6CB}" srcOrd="1" destOrd="0" presId="urn:microsoft.com/office/officeart/2005/8/layout/vList6"/>
    <dgm:cxn modelId="{D76A6AF4-C5BF-4ECF-B7AD-F7CAB4E3640F}" type="presParOf" srcId="{CDD93908-12ED-4C34-A0C5-AB74FAD0E1B1}" destId="{CBEFA0F5-98B8-4FCB-A63C-B4A7C1C34BE5}" srcOrd="1" destOrd="0" presId="urn:microsoft.com/office/officeart/2005/8/layout/vList6"/>
    <dgm:cxn modelId="{A2E070B6-859E-451D-AAE5-A5758BD86E21}" type="presParOf" srcId="{CDD93908-12ED-4C34-A0C5-AB74FAD0E1B1}" destId="{D0AB227B-B2EF-42E2-8F9E-A856B08164BC}" srcOrd="2" destOrd="0" presId="urn:microsoft.com/office/officeart/2005/8/layout/vList6"/>
    <dgm:cxn modelId="{26E7D5CE-5999-4119-9C75-0402A538CC7D}" type="presParOf" srcId="{D0AB227B-B2EF-42E2-8F9E-A856B08164BC}" destId="{54F557C2-B22C-4A28-A83A-D2AC96CF2B02}" srcOrd="0" destOrd="0" presId="urn:microsoft.com/office/officeart/2005/8/layout/vList6"/>
    <dgm:cxn modelId="{8ACE5B4A-9ABA-4110-BA4F-EDEFF84724F3}" type="presParOf" srcId="{D0AB227B-B2EF-42E2-8F9E-A856B08164BC}" destId="{81CD8ADC-5DC0-431F-8DA1-7950A31DCA3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B7648-EFF1-404E-9CA4-DB3084CDA6CB}">
      <dsp:nvSpPr>
        <dsp:cNvPr id="0" name=""/>
        <dsp:cNvSpPr/>
      </dsp:nvSpPr>
      <dsp:spPr>
        <a:xfrm>
          <a:off x="3291839" y="552"/>
          <a:ext cx="4937760" cy="215469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it-IT" sz="2000" kern="1200" dirty="0" smtClean="0"/>
            <a:t>Esecuzione d’ufficio degli accertamenti preliminari con il supporto di ARPA Umbria</a:t>
          </a:r>
          <a:endParaRPr lang="it-IT" sz="2000" kern="1200" dirty="0"/>
        </a:p>
      </dsp:txBody>
      <dsp:txXfrm>
        <a:off x="3291839" y="269889"/>
        <a:ext cx="4129750" cy="1616019"/>
      </dsp:txXfrm>
    </dsp:sp>
    <dsp:sp modelId="{19A5350F-E7D7-4A40-8CA6-E676FE1634AF}">
      <dsp:nvSpPr>
        <dsp:cNvPr id="0" name=""/>
        <dsp:cNvSpPr/>
      </dsp:nvSpPr>
      <dsp:spPr>
        <a:xfrm>
          <a:off x="0" y="552"/>
          <a:ext cx="3291840" cy="21546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it-IT" sz="3400" kern="1200" dirty="0" smtClean="0"/>
            <a:t>Siti di competenza pubblica</a:t>
          </a:r>
          <a:endParaRPr lang="it-IT" sz="3400" kern="1200" dirty="0"/>
        </a:p>
      </dsp:txBody>
      <dsp:txXfrm>
        <a:off x="105183" y="105735"/>
        <a:ext cx="3081474" cy="1944327"/>
      </dsp:txXfrm>
    </dsp:sp>
    <dsp:sp modelId="{81CD8ADC-5DC0-431F-8DA1-7950A31DCA30}">
      <dsp:nvSpPr>
        <dsp:cNvPr id="0" name=""/>
        <dsp:cNvSpPr/>
      </dsp:nvSpPr>
      <dsp:spPr>
        <a:xfrm>
          <a:off x="3291839" y="2370715"/>
          <a:ext cx="4937760" cy="215469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it-IT" sz="1100" kern="1200" dirty="0" smtClean="0"/>
            <a:t>Comunicazione al responsabile dell’inquinamento e/o ai proprietari dei siti, che ne hanno facoltà, ad attivare gli accertamenti preliminari </a:t>
          </a:r>
          <a:endParaRPr lang="it-IT" sz="1100" kern="1200" dirty="0"/>
        </a:p>
        <a:p>
          <a:pPr marL="57150" lvl="1" indent="-57150" algn="l" defTabSz="488950">
            <a:lnSpc>
              <a:spcPct val="90000"/>
            </a:lnSpc>
            <a:spcBef>
              <a:spcPct val="0"/>
            </a:spcBef>
            <a:spcAft>
              <a:spcPct val="15000"/>
            </a:spcAft>
            <a:buChar char="••"/>
          </a:pPr>
          <a:r>
            <a:rPr lang="it-IT" sz="1100" kern="1200" dirty="0" smtClean="0"/>
            <a:t>Qualora il soggetto responsabile non provveda e non provvedano né il proprietario del sito né altri soggetti interessati,  il Comune si sostituisce  (art.250 del D.Lgs.152/2006 e  art.34 lettera b) della lL.R.13 del 2009)</a:t>
          </a:r>
          <a:endParaRPr lang="it-IT" sz="1100" kern="1200" dirty="0"/>
        </a:p>
      </dsp:txBody>
      <dsp:txXfrm>
        <a:off x="3291839" y="2640052"/>
        <a:ext cx="4129750" cy="1616019"/>
      </dsp:txXfrm>
    </dsp:sp>
    <dsp:sp modelId="{54F557C2-B22C-4A28-A83A-D2AC96CF2B02}">
      <dsp:nvSpPr>
        <dsp:cNvPr id="0" name=""/>
        <dsp:cNvSpPr/>
      </dsp:nvSpPr>
      <dsp:spPr>
        <a:xfrm>
          <a:off x="0" y="2370715"/>
          <a:ext cx="3291840" cy="21546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it-IT" sz="3400" kern="1200" dirty="0" smtClean="0"/>
            <a:t>Siti di competenza privata</a:t>
          </a:r>
          <a:endParaRPr lang="it-IT" sz="3400" kern="1200" dirty="0"/>
        </a:p>
      </dsp:txBody>
      <dsp:txXfrm>
        <a:off x="105183" y="2475898"/>
        <a:ext cx="3081474" cy="194432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07A7B9A1-C2FD-4173-A5F4-74FC69B1FED2}" type="datetimeFigureOut">
              <a:rPr lang="it-IT"/>
              <a:pPr>
                <a:defRPr/>
              </a:pPr>
              <a:t>16/06/2016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2908790B-501F-4442-BFE7-B1FB6C17B19C}" type="slidenum">
              <a:rPr lang="it-IT" altLang="it-IT"/>
              <a:pPr/>
              <a:t>‹N›</a:t>
            </a:fld>
            <a:endParaRPr lang="it-IT" altLang="it-IT"/>
          </a:p>
        </p:txBody>
      </p:sp>
    </p:spTree>
    <p:extLst>
      <p:ext uri="{BB962C8B-B14F-4D97-AF65-F5344CB8AC3E}">
        <p14:creationId xmlns:p14="http://schemas.microsoft.com/office/powerpoint/2010/main" val="11885310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t-IT" altLang="it-IT" smtClean="0"/>
          </a:p>
        </p:txBody>
      </p:sp>
      <p:sp>
        <p:nvSpPr>
          <p:cNvPr id="1126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fld id="{7B11A4EC-954A-4D72-A275-FF7D469C8915}" type="slidenum">
              <a:rPr lang="it-IT" altLang="it-IT">
                <a:latin typeface="Calibri" pitchFamily="34" charset="0"/>
              </a:rPr>
              <a:pPr/>
              <a:t>1</a:t>
            </a:fld>
            <a:endParaRPr lang="it-IT" altLang="it-IT">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908790B-501F-4442-BFE7-B1FB6C17B19C}" type="slidenum">
              <a:rPr lang="it-IT" altLang="it-IT" smtClean="0"/>
              <a:pPr/>
              <a:t>12</a:t>
            </a:fld>
            <a:endParaRPr lang="it-IT" altLang="it-IT"/>
          </a:p>
        </p:txBody>
      </p:sp>
    </p:spTree>
    <p:extLst>
      <p:ext uri="{BB962C8B-B14F-4D97-AF65-F5344CB8AC3E}">
        <p14:creationId xmlns:p14="http://schemas.microsoft.com/office/powerpoint/2010/main" val="1125098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Triangolo rettangolo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grpSp>
        <p:nvGrpSpPr>
          <p:cNvPr id="5" name="Gruppo 15"/>
          <p:cNvGrpSpPr>
            <a:grpSpLocks/>
          </p:cNvGrpSpPr>
          <p:nvPr/>
        </p:nvGrpSpPr>
        <p:grpSpPr bwMode="auto">
          <a:xfrm>
            <a:off x="-3175" y="4953000"/>
            <a:ext cx="9147175" cy="1911350"/>
            <a:chOff x="-3765" y="4832896"/>
            <a:chExt cx="9147765" cy="2032192"/>
          </a:xfrm>
        </p:grpSpPr>
        <p:sp>
          <p:nvSpPr>
            <p:cNvPr id="6" name="Figura a mano libera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7" name="Figura a mano libera 18"/>
            <p:cNvSpPr>
              <a:spLocks/>
            </p:cNvSpPr>
            <p:nvPr/>
          </p:nvSpPr>
          <p:spPr bwMode="auto">
            <a:xfrm>
              <a:off x="35443" y="5135526"/>
              <a:ext cx="9108557"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it-IT"/>
            </a:p>
          </p:txBody>
        </p:sp>
        <p:sp>
          <p:nvSpPr>
            <p:cNvPr id="8" name="Figura a mano libera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cxnSp>
          <p:nvCxnSpPr>
            <p:cNvPr id="10" name="Connettore 1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olo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it-IT" smtClean="0"/>
              <a:t>Fare clic per modificare lo stile del titolo</a:t>
            </a:r>
            <a:endParaRPr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it-IT" smtClean="0"/>
              <a:t>Fare clic per modificare lo stile del sottotitolo dello schema</a:t>
            </a:r>
            <a:endParaRPr lang="en-US"/>
          </a:p>
        </p:txBody>
      </p:sp>
      <p:sp>
        <p:nvSpPr>
          <p:cNvPr id="11" name="Segnaposto data 29"/>
          <p:cNvSpPr>
            <a:spLocks noGrp="1"/>
          </p:cNvSpPr>
          <p:nvPr>
            <p:ph type="dt" sz="half" idx="10"/>
          </p:nvPr>
        </p:nvSpPr>
        <p:spPr/>
        <p:txBody>
          <a:bodyPr/>
          <a:lstStyle>
            <a:lvl1pPr>
              <a:defRPr smtClean="0">
                <a:solidFill>
                  <a:srgbClr val="FFFFFF"/>
                </a:solidFill>
              </a:defRPr>
            </a:lvl1pPr>
            <a:extLst/>
          </a:lstStyle>
          <a:p>
            <a:pPr>
              <a:defRPr/>
            </a:pPr>
            <a:fld id="{A760D20D-3E04-494B-89DF-743405498F06}" type="datetime1">
              <a:rPr lang="it-IT"/>
              <a:pPr>
                <a:defRPr/>
              </a:pPr>
              <a:t>16/06/2016</a:t>
            </a:fld>
            <a:endParaRPr lang="it-IT"/>
          </a:p>
        </p:txBody>
      </p:sp>
      <p:sp>
        <p:nvSpPr>
          <p:cNvPr id="12" name="Segnaposto piè di pagina 18"/>
          <p:cNvSpPr>
            <a:spLocks noGrp="1"/>
          </p:cNvSpPr>
          <p:nvPr>
            <p:ph type="ftr" sz="quarter" idx="11"/>
          </p:nvPr>
        </p:nvSpPr>
        <p:spPr/>
        <p:txBody>
          <a:bodyPr/>
          <a:lstStyle>
            <a:lvl1pPr>
              <a:defRPr smtClean="0">
                <a:solidFill>
                  <a:schemeClr val="accent1">
                    <a:tint val="20000"/>
                  </a:schemeClr>
                </a:solidFill>
              </a:defRPr>
            </a:lvl1pPr>
            <a:extLst/>
          </a:lstStyle>
          <a:p>
            <a:pPr>
              <a:defRPr/>
            </a:pPr>
            <a:r>
              <a:rPr lang="it-IT"/>
              <a:t>Terni 17-18 giugno 2016</a:t>
            </a:r>
          </a:p>
        </p:txBody>
      </p:sp>
      <p:sp>
        <p:nvSpPr>
          <p:cNvPr id="13" name="Segnaposto numero diapositiva 26"/>
          <p:cNvSpPr>
            <a:spLocks noGrp="1"/>
          </p:cNvSpPr>
          <p:nvPr>
            <p:ph type="sldNum" sz="quarter" idx="12"/>
          </p:nvPr>
        </p:nvSpPr>
        <p:spPr/>
        <p:txBody>
          <a:bodyPr/>
          <a:lstStyle>
            <a:lvl1pPr>
              <a:defRPr>
                <a:solidFill>
                  <a:srgbClr val="FFFFFF"/>
                </a:solidFill>
              </a:defRPr>
            </a:lvl1pPr>
          </a:lstStyle>
          <a:p>
            <a:fld id="{B7D415ED-6488-4E9E-A4C7-7BD7F8C16748}" type="slidenum">
              <a:rPr lang="it-IT" altLang="it-IT"/>
              <a:pPr/>
              <a:t>‹N›</a:t>
            </a:fld>
            <a:endParaRPr lang="it-IT" altLang="it-IT"/>
          </a:p>
        </p:txBody>
      </p:sp>
    </p:spTree>
    <p:extLst>
      <p:ext uri="{BB962C8B-B14F-4D97-AF65-F5344CB8AC3E}">
        <p14:creationId xmlns:p14="http://schemas.microsoft.com/office/powerpoint/2010/main" val="37669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9"/>
          <p:cNvSpPr>
            <a:spLocks noGrp="1"/>
          </p:cNvSpPr>
          <p:nvPr>
            <p:ph type="dt" sz="half" idx="10"/>
          </p:nvPr>
        </p:nvSpPr>
        <p:spPr/>
        <p:txBody>
          <a:bodyPr/>
          <a:lstStyle>
            <a:lvl1pPr>
              <a:defRPr/>
            </a:lvl1pPr>
          </a:lstStyle>
          <a:p>
            <a:pPr>
              <a:defRPr/>
            </a:pPr>
            <a:fld id="{7CB1DCD7-BFE3-4F3E-8010-27E6973B7D79}" type="datetime1">
              <a:rPr lang="it-IT"/>
              <a:pPr>
                <a:defRPr/>
              </a:pPr>
              <a:t>16/06/2016</a:t>
            </a:fld>
            <a:endParaRPr lang="it-IT"/>
          </a:p>
        </p:txBody>
      </p:sp>
      <p:sp>
        <p:nvSpPr>
          <p:cNvPr id="5" name="Segnaposto piè di pagina 21"/>
          <p:cNvSpPr>
            <a:spLocks noGrp="1"/>
          </p:cNvSpPr>
          <p:nvPr>
            <p:ph type="ftr" sz="quarter" idx="11"/>
          </p:nvPr>
        </p:nvSpPr>
        <p:spPr/>
        <p:txBody>
          <a:bodyPr/>
          <a:lstStyle>
            <a:lvl1pPr>
              <a:defRPr/>
            </a:lvl1pPr>
          </a:lstStyle>
          <a:p>
            <a:pPr>
              <a:defRPr/>
            </a:pPr>
            <a:r>
              <a:rPr lang="it-IT"/>
              <a:t>Terni 17-18 giugno 2016</a:t>
            </a:r>
          </a:p>
        </p:txBody>
      </p:sp>
      <p:sp>
        <p:nvSpPr>
          <p:cNvPr id="6" name="Segnaposto numero diapositiva 17"/>
          <p:cNvSpPr>
            <a:spLocks noGrp="1"/>
          </p:cNvSpPr>
          <p:nvPr>
            <p:ph type="sldNum" sz="quarter" idx="12"/>
          </p:nvPr>
        </p:nvSpPr>
        <p:spPr/>
        <p:txBody>
          <a:bodyPr/>
          <a:lstStyle>
            <a:lvl1pPr>
              <a:defRPr/>
            </a:lvl1pPr>
          </a:lstStyle>
          <a:p>
            <a:fld id="{D12E42B2-B5E5-4D7A-8D51-2E262BABD5D8}" type="slidenum">
              <a:rPr lang="it-IT" altLang="it-IT"/>
              <a:pPr/>
              <a:t>‹N›</a:t>
            </a:fld>
            <a:endParaRPr lang="it-IT" altLang="it-IT"/>
          </a:p>
        </p:txBody>
      </p:sp>
    </p:spTree>
    <p:extLst>
      <p:ext uri="{BB962C8B-B14F-4D97-AF65-F5344CB8AC3E}">
        <p14:creationId xmlns:p14="http://schemas.microsoft.com/office/powerpoint/2010/main" val="110086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9"/>
          <p:cNvSpPr>
            <a:spLocks noGrp="1"/>
          </p:cNvSpPr>
          <p:nvPr>
            <p:ph type="dt" sz="half" idx="10"/>
          </p:nvPr>
        </p:nvSpPr>
        <p:spPr/>
        <p:txBody>
          <a:bodyPr/>
          <a:lstStyle>
            <a:lvl1pPr>
              <a:defRPr/>
            </a:lvl1pPr>
          </a:lstStyle>
          <a:p>
            <a:pPr>
              <a:defRPr/>
            </a:pPr>
            <a:fld id="{00CAFF97-DF4D-43DC-B1D0-8E191DA7D9EB}" type="datetime1">
              <a:rPr lang="it-IT"/>
              <a:pPr>
                <a:defRPr/>
              </a:pPr>
              <a:t>16/06/2016</a:t>
            </a:fld>
            <a:endParaRPr lang="it-IT"/>
          </a:p>
        </p:txBody>
      </p:sp>
      <p:sp>
        <p:nvSpPr>
          <p:cNvPr id="5" name="Segnaposto piè di pagina 21"/>
          <p:cNvSpPr>
            <a:spLocks noGrp="1"/>
          </p:cNvSpPr>
          <p:nvPr>
            <p:ph type="ftr" sz="quarter" idx="11"/>
          </p:nvPr>
        </p:nvSpPr>
        <p:spPr/>
        <p:txBody>
          <a:bodyPr/>
          <a:lstStyle>
            <a:lvl1pPr>
              <a:defRPr/>
            </a:lvl1pPr>
          </a:lstStyle>
          <a:p>
            <a:pPr>
              <a:defRPr/>
            </a:pPr>
            <a:r>
              <a:rPr lang="it-IT"/>
              <a:t>Terni 17-18 giugno 2016</a:t>
            </a:r>
          </a:p>
        </p:txBody>
      </p:sp>
      <p:sp>
        <p:nvSpPr>
          <p:cNvPr id="6" name="Segnaposto numero diapositiva 17"/>
          <p:cNvSpPr>
            <a:spLocks noGrp="1"/>
          </p:cNvSpPr>
          <p:nvPr>
            <p:ph type="sldNum" sz="quarter" idx="12"/>
          </p:nvPr>
        </p:nvSpPr>
        <p:spPr/>
        <p:txBody>
          <a:bodyPr/>
          <a:lstStyle>
            <a:lvl1pPr>
              <a:defRPr/>
            </a:lvl1pPr>
          </a:lstStyle>
          <a:p>
            <a:fld id="{B562E2B8-6809-4D0B-89A0-5D840EEA9D63}" type="slidenum">
              <a:rPr lang="it-IT" altLang="it-IT"/>
              <a:pPr/>
              <a:t>‹N›</a:t>
            </a:fld>
            <a:endParaRPr lang="it-IT" altLang="it-IT"/>
          </a:p>
        </p:txBody>
      </p:sp>
    </p:spTree>
    <p:extLst>
      <p:ext uri="{BB962C8B-B14F-4D97-AF65-F5344CB8AC3E}">
        <p14:creationId xmlns:p14="http://schemas.microsoft.com/office/powerpoint/2010/main" val="2872349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Titolo 6"/>
          <p:cNvSpPr>
            <a:spLocks noGrp="1"/>
          </p:cNvSpPr>
          <p:nvPr>
            <p:ph type="title"/>
          </p:nvPr>
        </p:nvSpPr>
        <p:spPr/>
        <p:txBody>
          <a:bodyPr rtlCol="0"/>
          <a:lstStyle>
            <a:extLst/>
          </a:lstStyle>
          <a:p>
            <a:r>
              <a:rPr lang="it-IT" smtClean="0"/>
              <a:t>Fare clic per modificare lo stile del titolo</a:t>
            </a:r>
            <a:endParaRPr lang="en-US"/>
          </a:p>
        </p:txBody>
      </p:sp>
      <p:sp>
        <p:nvSpPr>
          <p:cNvPr id="4" name="Segnaposto data 9"/>
          <p:cNvSpPr>
            <a:spLocks noGrp="1"/>
          </p:cNvSpPr>
          <p:nvPr>
            <p:ph type="dt" sz="half" idx="10"/>
          </p:nvPr>
        </p:nvSpPr>
        <p:spPr/>
        <p:txBody>
          <a:bodyPr/>
          <a:lstStyle>
            <a:lvl1pPr>
              <a:defRPr/>
            </a:lvl1pPr>
          </a:lstStyle>
          <a:p>
            <a:pPr>
              <a:defRPr/>
            </a:pPr>
            <a:fld id="{48A53D59-8B8B-4596-B0DC-6A4DA4FD117B}" type="datetime1">
              <a:rPr lang="it-IT"/>
              <a:pPr>
                <a:defRPr/>
              </a:pPr>
              <a:t>16/06/2016</a:t>
            </a:fld>
            <a:endParaRPr lang="it-IT"/>
          </a:p>
        </p:txBody>
      </p:sp>
      <p:sp>
        <p:nvSpPr>
          <p:cNvPr id="5" name="Segnaposto piè di pagina 21"/>
          <p:cNvSpPr>
            <a:spLocks noGrp="1"/>
          </p:cNvSpPr>
          <p:nvPr>
            <p:ph type="ftr" sz="quarter" idx="11"/>
          </p:nvPr>
        </p:nvSpPr>
        <p:spPr/>
        <p:txBody>
          <a:bodyPr/>
          <a:lstStyle>
            <a:lvl1pPr>
              <a:defRPr/>
            </a:lvl1pPr>
          </a:lstStyle>
          <a:p>
            <a:pPr>
              <a:defRPr/>
            </a:pPr>
            <a:r>
              <a:rPr lang="it-IT"/>
              <a:t>Terni 17-18 giugno 2016</a:t>
            </a:r>
          </a:p>
        </p:txBody>
      </p:sp>
      <p:sp>
        <p:nvSpPr>
          <p:cNvPr id="6" name="Segnaposto numero diapositiva 17"/>
          <p:cNvSpPr>
            <a:spLocks noGrp="1"/>
          </p:cNvSpPr>
          <p:nvPr>
            <p:ph type="sldNum" sz="quarter" idx="12"/>
          </p:nvPr>
        </p:nvSpPr>
        <p:spPr/>
        <p:txBody>
          <a:bodyPr/>
          <a:lstStyle>
            <a:lvl1pPr>
              <a:defRPr/>
            </a:lvl1pPr>
          </a:lstStyle>
          <a:p>
            <a:fld id="{A2C87AE1-731B-4E3B-BDD1-A0151386D7B8}" type="slidenum">
              <a:rPr lang="it-IT" altLang="it-IT"/>
              <a:pPr/>
              <a:t>‹N›</a:t>
            </a:fld>
            <a:endParaRPr lang="it-IT" altLang="it-IT"/>
          </a:p>
        </p:txBody>
      </p:sp>
    </p:spTree>
    <p:extLst>
      <p:ext uri="{BB962C8B-B14F-4D97-AF65-F5344CB8AC3E}">
        <p14:creationId xmlns:p14="http://schemas.microsoft.com/office/powerpoint/2010/main" val="2970333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Gallone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a:p>
        </p:txBody>
      </p:sp>
      <p:sp>
        <p:nvSpPr>
          <p:cNvPr id="5" name="Gallone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a:p>
        </p:txBody>
      </p:sp>
      <p:sp>
        <p:nvSpPr>
          <p:cNvPr id="2" name="Titolo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it-IT" smtClean="0"/>
              <a:t>Fare clic per modificare lo stile del titolo</a:t>
            </a:r>
            <a:endParaRPr lang="en-US"/>
          </a:p>
        </p:txBody>
      </p:sp>
      <p:sp>
        <p:nvSpPr>
          <p:cNvPr id="3" name="Segnaposto testo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it-IT" smtClean="0"/>
              <a:t>Fare clic per modificare stili del testo dello schema</a:t>
            </a:r>
          </a:p>
        </p:txBody>
      </p:sp>
      <p:sp>
        <p:nvSpPr>
          <p:cNvPr id="6" name="Segnaposto data 3"/>
          <p:cNvSpPr>
            <a:spLocks noGrp="1"/>
          </p:cNvSpPr>
          <p:nvPr>
            <p:ph type="dt" sz="half" idx="10"/>
          </p:nvPr>
        </p:nvSpPr>
        <p:spPr/>
        <p:txBody>
          <a:bodyPr/>
          <a:lstStyle>
            <a:lvl1pPr>
              <a:defRPr/>
            </a:lvl1pPr>
            <a:extLst/>
          </a:lstStyle>
          <a:p>
            <a:pPr>
              <a:defRPr/>
            </a:pPr>
            <a:fld id="{F56D5B41-3633-4DDA-8669-F8BE30FF51C8}" type="datetime1">
              <a:rPr lang="it-IT"/>
              <a:pPr>
                <a:defRPr/>
              </a:pPr>
              <a:t>16/06/2016</a:t>
            </a:fld>
            <a:endParaRPr lang="it-IT"/>
          </a:p>
        </p:txBody>
      </p:sp>
      <p:sp>
        <p:nvSpPr>
          <p:cNvPr id="7" name="Segnaposto piè di pagina 4"/>
          <p:cNvSpPr>
            <a:spLocks noGrp="1"/>
          </p:cNvSpPr>
          <p:nvPr>
            <p:ph type="ftr" sz="quarter" idx="11"/>
          </p:nvPr>
        </p:nvSpPr>
        <p:spPr/>
        <p:txBody>
          <a:bodyPr/>
          <a:lstStyle>
            <a:lvl1pPr>
              <a:defRPr/>
            </a:lvl1pPr>
            <a:extLst/>
          </a:lstStyle>
          <a:p>
            <a:pPr>
              <a:defRPr/>
            </a:pPr>
            <a:r>
              <a:rPr lang="it-IT"/>
              <a:t>Terni 17-18 giugno 2016</a:t>
            </a:r>
          </a:p>
        </p:txBody>
      </p:sp>
      <p:sp>
        <p:nvSpPr>
          <p:cNvPr id="8" name="Segnaposto numero diapositiva 5"/>
          <p:cNvSpPr>
            <a:spLocks noGrp="1"/>
          </p:cNvSpPr>
          <p:nvPr>
            <p:ph type="sldNum" sz="quarter" idx="12"/>
          </p:nvPr>
        </p:nvSpPr>
        <p:spPr/>
        <p:txBody>
          <a:bodyPr/>
          <a:lstStyle>
            <a:lvl1pPr>
              <a:defRPr/>
            </a:lvl1pPr>
          </a:lstStyle>
          <a:p>
            <a:fld id="{24EA4F64-31EA-4EB4-9A20-CCA6D687C654}" type="slidenum">
              <a:rPr lang="it-IT" altLang="it-IT"/>
              <a:pPr/>
              <a:t>‹N›</a:t>
            </a:fld>
            <a:endParaRPr lang="it-IT" altLang="it-IT"/>
          </a:p>
        </p:txBody>
      </p:sp>
    </p:spTree>
    <p:extLst>
      <p:ext uri="{BB962C8B-B14F-4D97-AF65-F5344CB8AC3E}">
        <p14:creationId xmlns:p14="http://schemas.microsoft.com/office/powerpoint/2010/main" val="213432751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8" name="Titolo 7"/>
          <p:cNvSpPr>
            <a:spLocks noGrp="1"/>
          </p:cNvSpPr>
          <p:nvPr>
            <p:ph type="title"/>
          </p:nvPr>
        </p:nvSpPr>
        <p:spPr/>
        <p:txBody>
          <a:bodyPr rtlCol="0"/>
          <a:lstStyle>
            <a:extLst/>
          </a:lstStyle>
          <a:p>
            <a:r>
              <a:rPr lang="it-IT" smtClean="0"/>
              <a:t>Fare clic per modificare lo stile del titolo</a:t>
            </a:r>
            <a:endParaRPr lang="en-US"/>
          </a:p>
        </p:txBody>
      </p:sp>
      <p:sp>
        <p:nvSpPr>
          <p:cNvPr id="5" name="Segnaposto data 4"/>
          <p:cNvSpPr>
            <a:spLocks noGrp="1"/>
          </p:cNvSpPr>
          <p:nvPr>
            <p:ph type="dt" sz="half" idx="10"/>
          </p:nvPr>
        </p:nvSpPr>
        <p:spPr/>
        <p:txBody>
          <a:bodyPr/>
          <a:lstStyle>
            <a:lvl1pPr>
              <a:defRPr/>
            </a:lvl1pPr>
            <a:extLst/>
          </a:lstStyle>
          <a:p>
            <a:pPr>
              <a:defRPr/>
            </a:pPr>
            <a:fld id="{CD8A5A6E-1367-4AD8-9D9D-847534A4F496}" type="datetime1">
              <a:rPr lang="it-IT"/>
              <a:pPr>
                <a:defRPr/>
              </a:pPr>
              <a:t>16/06/2016</a:t>
            </a:fld>
            <a:endParaRPr lang="it-IT"/>
          </a:p>
        </p:txBody>
      </p:sp>
      <p:sp>
        <p:nvSpPr>
          <p:cNvPr id="6" name="Segnaposto piè di pagina 5"/>
          <p:cNvSpPr>
            <a:spLocks noGrp="1"/>
          </p:cNvSpPr>
          <p:nvPr>
            <p:ph type="ftr" sz="quarter" idx="11"/>
          </p:nvPr>
        </p:nvSpPr>
        <p:spPr/>
        <p:txBody>
          <a:bodyPr/>
          <a:lstStyle>
            <a:lvl1pPr>
              <a:defRPr/>
            </a:lvl1pPr>
            <a:extLst/>
          </a:lstStyle>
          <a:p>
            <a:pPr>
              <a:defRPr/>
            </a:pPr>
            <a:r>
              <a:rPr lang="it-IT"/>
              <a:t>Terni 17-18 giugno 2016</a:t>
            </a:r>
          </a:p>
        </p:txBody>
      </p:sp>
      <p:sp>
        <p:nvSpPr>
          <p:cNvPr id="7" name="Segnaposto numero diapositiva 6"/>
          <p:cNvSpPr>
            <a:spLocks noGrp="1"/>
          </p:cNvSpPr>
          <p:nvPr>
            <p:ph type="sldNum" sz="quarter" idx="12"/>
          </p:nvPr>
        </p:nvSpPr>
        <p:spPr/>
        <p:txBody>
          <a:bodyPr/>
          <a:lstStyle>
            <a:lvl1pPr>
              <a:defRPr/>
            </a:lvl1pPr>
          </a:lstStyle>
          <a:p>
            <a:fld id="{2552C06A-149D-44C1-B57C-D79DBB5F1537}" type="slidenum">
              <a:rPr lang="it-IT" altLang="it-IT"/>
              <a:pPr/>
              <a:t>‹N›</a:t>
            </a:fld>
            <a:endParaRPr lang="it-IT" altLang="it-IT"/>
          </a:p>
        </p:txBody>
      </p:sp>
    </p:spTree>
    <p:extLst>
      <p:ext uri="{BB962C8B-B14F-4D97-AF65-F5344CB8AC3E}">
        <p14:creationId xmlns:p14="http://schemas.microsoft.com/office/powerpoint/2010/main" val="122905069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lstStyle>
            <a:lvl1pPr>
              <a:defRPr/>
            </a:lvl1pPr>
            <a:extLst/>
          </a:lstStyle>
          <a:p>
            <a:r>
              <a:rPr lang="it-IT" smtClean="0"/>
              <a:t>Fare clic per modificare lo stile del titolo</a:t>
            </a:r>
            <a:endParaRPr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lvl1pPr>
              <a:defRPr/>
            </a:lvl1pPr>
            <a:extLst/>
          </a:lstStyle>
          <a:p>
            <a:pPr>
              <a:defRPr/>
            </a:pPr>
            <a:fld id="{7656BC10-720C-44A3-80E8-2E761B740694}" type="datetime1">
              <a:rPr lang="it-IT"/>
              <a:pPr>
                <a:defRPr/>
              </a:pPr>
              <a:t>16/06/2016</a:t>
            </a:fld>
            <a:endParaRPr lang="it-IT"/>
          </a:p>
        </p:txBody>
      </p:sp>
      <p:sp>
        <p:nvSpPr>
          <p:cNvPr id="8" name="Segnaposto piè di pagina 7"/>
          <p:cNvSpPr>
            <a:spLocks noGrp="1"/>
          </p:cNvSpPr>
          <p:nvPr>
            <p:ph type="ftr" sz="quarter" idx="11"/>
          </p:nvPr>
        </p:nvSpPr>
        <p:spPr/>
        <p:txBody>
          <a:bodyPr/>
          <a:lstStyle>
            <a:lvl1pPr>
              <a:defRPr/>
            </a:lvl1pPr>
            <a:extLst/>
          </a:lstStyle>
          <a:p>
            <a:pPr>
              <a:defRPr/>
            </a:pPr>
            <a:r>
              <a:rPr lang="it-IT"/>
              <a:t>Terni 17-18 giugno 2016</a:t>
            </a:r>
          </a:p>
        </p:txBody>
      </p:sp>
      <p:sp>
        <p:nvSpPr>
          <p:cNvPr id="9" name="Segnaposto numero diapositiva 8"/>
          <p:cNvSpPr>
            <a:spLocks noGrp="1"/>
          </p:cNvSpPr>
          <p:nvPr>
            <p:ph type="sldNum" sz="quarter" idx="12"/>
          </p:nvPr>
        </p:nvSpPr>
        <p:spPr/>
        <p:txBody>
          <a:bodyPr/>
          <a:lstStyle>
            <a:lvl1pPr>
              <a:defRPr/>
            </a:lvl1pPr>
          </a:lstStyle>
          <a:p>
            <a:fld id="{AE17E8C3-5B4A-43CA-A987-852483435085}" type="slidenum">
              <a:rPr lang="it-IT" altLang="it-IT"/>
              <a:pPr/>
              <a:t>‹N›</a:t>
            </a:fld>
            <a:endParaRPr lang="it-IT" altLang="it-IT"/>
          </a:p>
        </p:txBody>
      </p:sp>
    </p:spTree>
    <p:extLst>
      <p:ext uri="{BB962C8B-B14F-4D97-AF65-F5344CB8AC3E}">
        <p14:creationId xmlns:p14="http://schemas.microsoft.com/office/powerpoint/2010/main" val="28172117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olo 5"/>
          <p:cNvSpPr>
            <a:spLocks noGrp="1"/>
          </p:cNvSpPr>
          <p:nvPr>
            <p:ph type="title"/>
          </p:nvPr>
        </p:nvSpPr>
        <p:spPr/>
        <p:txBody>
          <a:bodyPr rtlCol="0"/>
          <a:lstStyle>
            <a:extLst/>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lvl1pPr>
              <a:defRPr/>
            </a:lvl1pPr>
            <a:extLst/>
          </a:lstStyle>
          <a:p>
            <a:pPr>
              <a:defRPr/>
            </a:pPr>
            <a:fld id="{CC0732E2-AFDF-41F0-B319-19EC0130E2AF}" type="datetime1">
              <a:rPr lang="it-IT"/>
              <a:pPr>
                <a:defRPr/>
              </a:pPr>
              <a:t>16/06/2016</a:t>
            </a:fld>
            <a:endParaRPr lang="it-IT"/>
          </a:p>
        </p:txBody>
      </p:sp>
      <p:sp>
        <p:nvSpPr>
          <p:cNvPr id="4" name="Segnaposto piè di pagina 3"/>
          <p:cNvSpPr>
            <a:spLocks noGrp="1"/>
          </p:cNvSpPr>
          <p:nvPr>
            <p:ph type="ftr" sz="quarter" idx="11"/>
          </p:nvPr>
        </p:nvSpPr>
        <p:spPr/>
        <p:txBody>
          <a:bodyPr/>
          <a:lstStyle>
            <a:lvl1pPr>
              <a:defRPr/>
            </a:lvl1pPr>
            <a:extLst/>
          </a:lstStyle>
          <a:p>
            <a:pPr>
              <a:defRPr/>
            </a:pPr>
            <a:r>
              <a:rPr lang="it-IT"/>
              <a:t>Terni 17-18 giugno 2016</a:t>
            </a:r>
          </a:p>
        </p:txBody>
      </p:sp>
      <p:sp>
        <p:nvSpPr>
          <p:cNvPr id="5" name="Segnaposto numero diapositiva 4"/>
          <p:cNvSpPr>
            <a:spLocks noGrp="1"/>
          </p:cNvSpPr>
          <p:nvPr>
            <p:ph type="sldNum" sz="quarter" idx="12"/>
          </p:nvPr>
        </p:nvSpPr>
        <p:spPr/>
        <p:txBody>
          <a:bodyPr/>
          <a:lstStyle>
            <a:lvl1pPr>
              <a:defRPr/>
            </a:lvl1pPr>
          </a:lstStyle>
          <a:p>
            <a:fld id="{55924B4A-A79E-47CC-972F-DBB9F9C13ED6}" type="slidenum">
              <a:rPr lang="it-IT" altLang="it-IT"/>
              <a:pPr/>
              <a:t>‹N›</a:t>
            </a:fld>
            <a:endParaRPr lang="it-IT" altLang="it-IT"/>
          </a:p>
        </p:txBody>
      </p:sp>
    </p:spTree>
    <p:extLst>
      <p:ext uri="{BB962C8B-B14F-4D97-AF65-F5344CB8AC3E}">
        <p14:creationId xmlns:p14="http://schemas.microsoft.com/office/powerpoint/2010/main" val="6209744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9"/>
          <p:cNvSpPr>
            <a:spLocks noGrp="1"/>
          </p:cNvSpPr>
          <p:nvPr>
            <p:ph type="dt" sz="half" idx="10"/>
          </p:nvPr>
        </p:nvSpPr>
        <p:spPr/>
        <p:txBody>
          <a:bodyPr/>
          <a:lstStyle>
            <a:lvl1pPr>
              <a:defRPr/>
            </a:lvl1pPr>
          </a:lstStyle>
          <a:p>
            <a:pPr>
              <a:defRPr/>
            </a:pPr>
            <a:fld id="{00A0AE39-076A-4E4D-95D1-C69915CE2811}" type="datetime1">
              <a:rPr lang="it-IT"/>
              <a:pPr>
                <a:defRPr/>
              </a:pPr>
              <a:t>16/06/2016</a:t>
            </a:fld>
            <a:endParaRPr lang="it-IT"/>
          </a:p>
        </p:txBody>
      </p:sp>
      <p:sp>
        <p:nvSpPr>
          <p:cNvPr id="3" name="Segnaposto piè di pagina 21"/>
          <p:cNvSpPr>
            <a:spLocks noGrp="1"/>
          </p:cNvSpPr>
          <p:nvPr>
            <p:ph type="ftr" sz="quarter" idx="11"/>
          </p:nvPr>
        </p:nvSpPr>
        <p:spPr/>
        <p:txBody>
          <a:bodyPr/>
          <a:lstStyle>
            <a:lvl1pPr>
              <a:defRPr/>
            </a:lvl1pPr>
          </a:lstStyle>
          <a:p>
            <a:pPr>
              <a:defRPr/>
            </a:pPr>
            <a:r>
              <a:rPr lang="it-IT"/>
              <a:t>Terni 17-18 giugno 2016</a:t>
            </a:r>
          </a:p>
        </p:txBody>
      </p:sp>
      <p:sp>
        <p:nvSpPr>
          <p:cNvPr id="4" name="Segnaposto numero diapositiva 17"/>
          <p:cNvSpPr>
            <a:spLocks noGrp="1"/>
          </p:cNvSpPr>
          <p:nvPr>
            <p:ph type="sldNum" sz="quarter" idx="12"/>
          </p:nvPr>
        </p:nvSpPr>
        <p:spPr/>
        <p:txBody>
          <a:bodyPr/>
          <a:lstStyle>
            <a:lvl1pPr>
              <a:defRPr/>
            </a:lvl1pPr>
          </a:lstStyle>
          <a:p>
            <a:fld id="{D008BAE3-9A80-4499-A991-5BF69307005D}" type="slidenum">
              <a:rPr lang="it-IT" altLang="it-IT"/>
              <a:pPr/>
              <a:t>‹N›</a:t>
            </a:fld>
            <a:endParaRPr lang="it-IT" altLang="it-IT"/>
          </a:p>
        </p:txBody>
      </p:sp>
    </p:spTree>
    <p:extLst>
      <p:ext uri="{BB962C8B-B14F-4D97-AF65-F5344CB8AC3E}">
        <p14:creationId xmlns:p14="http://schemas.microsoft.com/office/powerpoint/2010/main" val="2259780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it-IT" smtClean="0"/>
              <a:t>Fare clic per modificare lo stile del titolo</a:t>
            </a:r>
            <a:endParaRPr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lvl1pPr>
              <a:defRPr/>
            </a:lvl1pPr>
            <a:extLst/>
          </a:lstStyle>
          <a:p>
            <a:pPr>
              <a:defRPr/>
            </a:pPr>
            <a:fld id="{D2857016-68C7-4FD4-AC39-A0B6FCACD88A}" type="datetime1">
              <a:rPr lang="it-IT"/>
              <a:pPr>
                <a:defRPr/>
              </a:pPr>
              <a:t>16/06/2016</a:t>
            </a:fld>
            <a:endParaRPr lang="it-IT"/>
          </a:p>
        </p:txBody>
      </p:sp>
      <p:sp>
        <p:nvSpPr>
          <p:cNvPr id="6" name="Segnaposto piè di pagina 5"/>
          <p:cNvSpPr>
            <a:spLocks noGrp="1"/>
          </p:cNvSpPr>
          <p:nvPr>
            <p:ph type="ftr" sz="quarter" idx="11"/>
          </p:nvPr>
        </p:nvSpPr>
        <p:spPr/>
        <p:txBody>
          <a:bodyPr/>
          <a:lstStyle>
            <a:lvl1pPr>
              <a:defRPr/>
            </a:lvl1pPr>
            <a:extLst/>
          </a:lstStyle>
          <a:p>
            <a:pPr>
              <a:defRPr/>
            </a:pPr>
            <a:r>
              <a:rPr lang="it-IT"/>
              <a:t>Terni 17-18 giugno 2016</a:t>
            </a:r>
          </a:p>
        </p:txBody>
      </p:sp>
      <p:sp>
        <p:nvSpPr>
          <p:cNvPr id="7" name="Segnaposto numero diapositiva 6"/>
          <p:cNvSpPr>
            <a:spLocks noGrp="1"/>
          </p:cNvSpPr>
          <p:nvPr>
            <p:ph type="sldNum" sz="quarter" idx="12"/>
          </p:nvPr>
        </p:nvSpPr>
        <p:spPr/>
        <p:txBody>
          <a:bodyPr/>
          <a:lstStyle>
            <a:lvl1pPr>
              <a:defRPr/>
            </a:lvl1pPr>
          </a:lstStyle>
          <a:p>
            <a:fld id="{0CE5D87B-C65D-4CD1-B2E0-29B6FAAFEF50}" type="slidenum">
              <a:rPr lang="it-IT" altLang="it-IT"/>
              <a:pPr/>
              <a:t>‹N›</a:t>
            </a:fld>
            <a:endParaRPr lang="it-IT" altLang="it-IT"/>
          </a:p>
        </p:txBody>
      </p:sp>
    </p:spTree>
    <p:extLst>
      <p:ext uri="{BB962C8B-B14F-4D97-AF65-F5344CB8AC3E}">
        <p14:creationId xmlns:p14="http://schemas.microsoft.com/office/powerpoint/2010/main" val="71161564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igura a mano libera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6" name="Figura a mano libera 15"/>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it-IT"/>
          </a:p>
        </p:txBody>
      </p:sp>
      <p:sp>
        <p:nvSpPr>
          <p:cNvPr id="7" name="Triangolo rettangolo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cxnSp>
        <p:nvCxnSpPr>
          <p:cNvPr id="8" name="Connettore 1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Gallone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a:p>
        </p:txBody>
      </p:sp>
      <p:sp>
        <p:nvSpPr>
          <p:cNvPr id="10" name="Gallone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a:p>
        </p:txBody>
      </p:sp>
      <p:sp>
        <p:nvSpPr>
          <p:cNvPr id="4" name="Segnaposto testo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it-IT" noProof="0" smtClean="0"/>
              <a:t>Fare clic sull'icona per inserire un'immagine</a:t>
            </a:r>
            <a:endParaRPr lang="en-US" noProof="0" dirty="0"/>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it-IT" smtClean="0"/>
              <a:t>Fare clic per modificare lo stile del titolo</a:t>
            </a:r>
            <a:endParaRPr lang="en-US"/>
          </a:p>
        </p:txBody>
      </p:sp>
      <p:sp>
        <p:nvSpPr>
          <p:cNvPr id="11" name="Segnaposto data 4"/>
          <p:cNvSpPr>
            <a:spLocks noGrp="1"/>
          </p:cNvSpPr>
          <p:nvPr>
            <p:ph type="dt" sz="half" idx="10"/>
          </p:nvPr>
        </p:nvSpPr>
        <p:spPr/>
        <p:txBody>
          <a:bodyPr/>
          <a:lstStyle>
            <a:lvl1pPr>
              <a:defRPr smtClean="0">
                <a:solidFill>
                  <a:schemeClr val="tx1"/>
                </a:solidFill>
              </a:defRPr>
            </a:lvl1pPr>
            <a:extLst/>
          </a:lstStyle>
          <a:p>
            <a:pPr>
              <a:defRPr/>
            </a:pPr>
            <a:fld id="{26F51314-AA9E-4BBB-8B34-6926C92E4313}" type="datetime1">
              <a:rPr lang="it-IT"/>
              <a:pPr>
                <a:defRPr/>
              </a:pPr>
              <a:t>16/06/2016</a:t>
            </a:fld>
            <a:endParaRPr lang="it-IT"/>
          </a:p>
        </p:txBody>
      </p:sp>
      <p:sp>
        <p:nvSpPr>
          <p:cNvPr id="12" name="Segnaposto piè di pagina 5"/>
          <p:cNvSpPr>
            <a:spLocks noGrp="1"/>
          </p:cNvSpPr>
          <p:nvPr>
            <p:ph type="ftr" sz="quarter" idx="11"/>
          </p:nvPr>
        </p:nvSpPr>
        <p:spPr/>
        <p:txBody>
          <a:bodyPr/>
          <a:lstStyle>
            <a:lvl1pPr>
              <a:defRPr smtClean="0">
                <a:solidFill>
                  <a:schemeClr val="tx1"/>
                </a:solidFill>
              </a:defRPr>
            </a:lvl1pPr>
            <a:extLst/>
          </a:lstStyle>
          <a:p>
            <a:pPr>
              <a:defRPr/>
            </a:pPr>
            <a:r>
              <a:rPr lang="it-IT"/>
              <a:t>Terni 17-18 giugno 2016</a:t>
            </a:r>
          </a:p>
        </p:txBody>
      </p:sp>
      <p:sp>
        <p:nvSpPr>
          <p:cNvPr id="13" name="Segnaposto numero diapositiva 6"/>
          <p:cNvSpPr>
            <a:spLocks noGrp="1"/>
          </p:cNvSpPr>
          <p:nvPr>
            <p:ph type="sldNum" sz="quarter" idx="12"/>
          </p:nvPr>
        </p:nvSpPr>
        <p:spPr/>
        <p:txBody>
          <a:bodyPr/>
          <a:lstStyle>
            <a:lvl1pPr>
              <a:defRPr/>
            </a:lvl1pPr>
          </a:lstStyle>
          <a:p>
            <a:fld id="{9754949C-DA28-4CEA-BA31-27EF940D32FD}" type="slidenum">
              <a:rPr lang="it-IT" altLang="it-IT"/>
              <a:pPr/>
              <a:t>‹N›</a:t>
            </a:fld>
            <a:endParaRPr lang="it-IT" altLang="it-IT"/>
          </a:p>
        </p:txBody>
      </p:sp>
    </p:spTree>
    <p:extLst>
      <p:ext uri="{BB962C8B-B14F-4D97-AF65-F5344CB8AC3E}">
        <p14:creationId xmlns:p14="http://schemas.microsoft.com/office/powerpoint/2010/main" val="403862892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igura a mano libera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1027" name="Figura a mano libera 11"/>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it-IT"/>
          </a:p>
        </p:txBody>
      </p:sp>
      <p:sp>
        <p:nvSpPr>
          <p:cNvPr id="14" name="Triangolo rettangol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it-IT" smtClean="0"/>
              <a:t>Fare clic per modificare lo stile del titolo</a:t>
            </a:r>
            <a:endParaRPr lang="en-US"/>
          </a:p>
        </p:txBody>
      </p:sp>
      <p:sp>
        <p:nvSpPr>
          <p:cNvPr id="1033" name="Segnaposto testo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10" name="Segnaposto data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extLst/>
          </a:lstStyle>
          <a:p>
            <a:pPr>
              <a:defRPr/>
            </a:pPr>
            <a:fld id="{0BDD9CA2-9C7C-4BA4-9A8B-5F2ED64CFB23}" type="datetime1">
              <a:rPr lang="it-IT"/>
              <a:pPr>
                <a:defRPr/>
              </a:pPr>
              <a:t>16/06/2016</a:t>
            </a:fld>
            <a:endParaRPr lang="it-IT"/>
          </a:p>
        </p:txBody>
      </p:sp>
      <p:sp>
        <p:nvSpPr>
          <p:cNvPr id="22" name="Segnaposto piè di pagina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tx1"/>
                </a:solidFill>
                <a:latin typeface="+mn-lt"/>
              </a:defRPr>
            </a:lvl1pPr>
            <a:extLst/>
          </a:lstStyle>
          <a:p>
            <a:pPr>
              <a:defRPr/>
            </a:pPr>
            <a:r>
              <a:rPr lang="it-IT"/>
              <a:t>Terni 17-18 giugno 2016</a:t>
            </a:r>
          </a:p>
        </p:txBody>
      </p:sp>
      <p:sp>
        <p:nvSpPr>
          <p:cNvPr id="18" name="Segnaposto numero diapositiva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fld id="{31D18171-1E4B-4498-B5C8-DEC3F2898A39}"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767" r:id="rId1"/>
    <p:sldLayoutId id="2147483763" r:id="rId2"/>
    <p:sldLayoutId id="2147483768" r:id="rId3"/>
    <p:sldLayoutId id="2147483769" r:id="rId4"/>
    <p:sldLayoutId id="2147483770" r:id="rId5"/>
    <p:sldLayoutId id="2147483771" r:id="rId6"/>
    <p:sldLayoutId id="2147483764" r:id="rId7"/>
    <p:sldLayoutId id="2147483772" r:id="rId8"/>
    <p:sldLayoutId id="2147483773" r:id="rId9"/>
    <p:sldLayoutId id="2147483765" r:id="rId10"/>
    <p:sldLayoutId id="2147483766" r:id="rId11"/>
  </p:sldLayoutIdLst>
  <p:hf sldNum="0" hdr="0" dt="0"/>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84213" y="5946775"/>
            <a:ext cx="8208962" cy="911225"/>
          </a:xfrm>
        </p:spPr>
        <p:txBody>
          <a:bodyPr>
            <a:normAutofit/>
          </a:bodyPr>
          <a:lstStyle/>
          <a:p>
            <a:pPr marR="0">
              <a:lnSpc>
                <a:spcPct val="80000"/>
              </a:lnSpc>
            </a:pPr>
            <a:r>
              <a:rPr lang="it-IT" altLang="it-IT" sz="2100" b="1" smtClean="0">
                <a:solidFill>
                  <a:schemeClr val="tx1"/>
                </a:solidFill>
                <a:latin typeface="Gill Sans MT" pitchFamily="34" charset="0"/>
              </a:rPr>
              <a:t>17 giugno 2016 – Palazzo Gazzoli – Via del Teatro Romano, 15</a:t>
            </a:r>
          </a:p>
          <a:p>
            <a:pPr marR="0">
              <a:lnSpc>
                <a:spcPct val="80000"/>
              </a:lnSpc>
            </a:pPr>
            <a:r>
              <a:rPr lang="it-IT" altLang="it-IT" sz="2100" b="1" smtClean="0">
                <a:solidFill>
                  <a:schemeClr val="tx1"/>
                </a:solidFill>
                <a:latin typeface="Gill Sans MT" pitchFamily="34" charset="0"/>
              </a:rPr>
              <a:t>18 giugno 2016 – Palazzo uffici comunali – Corso del Popolo, 30</a:t>
            </a:r>
            <a:endParaRPr lang="it-IT" altLang="it-IT" sz="2100" smtClean="0">
              <a:solidFill>
                <a:schemeClr val="tx1"/>
              </a:solidFill>
              <a:latin typeface="Gill Sans MT" pitchFamily="34" charset="0"/>
            </a:endParaRPr>
          </a:p>
          <a:p>
            <a:pPr marR="0">
              <a:lnSpc>
                <a:spcPct val="80000"/>
              </a:lnSpc>
            </a:pPr>
            <a:endParaRPr lang="it-IT" altLang="it-IT" sz="2100" smtClean="0"/>
          </a:p>
        </p:txBody>
      </p:sp>
      <p:pic>
        <p:nvPicPr>
          <p:cNvPr id="10243" name="Immagin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188913"/>
            <a:ext cx="6840537"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44" name="Oggetto 5"/>
          <p:cNvGraphicFramePr>
            <a:graphicFrameLocks noChangeAspect="1"/>
          </p:cNvGraphicFramePr>
          <p:nvPr/>
        </p:nvGraphicFramePr>
        <p:xfrm>
          <a:off x="28575" y="1752600"/>
          <a:ext cx="3586163" cy="2835275"/>
        </p:xfrm>
        <a:graphic>
          <a:graphicData uri="http://schemas.openxmlformats.org/presentationml/2006/ole">
            <mc:AlternateContent xmlns:mc="http://schemas.openxmlformats.org/markup-compatibility/2006">
              <mc:Choice xmlns:v="urn:schemas-microsoft-com:vml" Requires="v">
                <p:oleObj spid="_x0000_s10271" name="CorelDRAW" r:id="rId5" imgW="7328880" imgH="5787360" progId="CorelDRAW.Graphic.13">
                  <p:embed/>
                </p:oleObj>
              </mc:Choice>
              <mc:Fallback>
                <p:oleObj name="CorelDRAW" r:id="rId5" imgW="7328880" imgH="5787360" progId="CorelDRAW.Graphic.13">
                  <p:embed/>
                  <p:pic>
                    <p:nvPicPr>
                      <p:cNvPr id="0" name="Oggetto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 y="1752600"/>
                        <a:ext cx="3586163"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asellaDiTesto 6"/>
          <p:cNvSpPr txBox="1"/>
          <p:nvPr/>
        </p:nvSpPr>
        <p:spPr>
          <a:xfrm>
            <a:off x="3203575" y="3668713"/>
            <a:ext cx="5832475" cy="876300"/>
          </a:xfrm>
          <a:prstGeom prst="rect">
            <a:avLst/>
          </a:prstGeom>
          <a:noFill/>
        </p:spPr>
        <p:txBody>
          <a:bodyPr>
            <a:spAutoFit/>
          </a:bodyPr>
          <a:lstStyle/>
          <a:p>
            <a:pPr algn="r" eaLnBrk="1" fontAlgn="auto" hangingPunct="1">
              <a:spcBef>
                <a:spcPts val="0"/>
              </a:spcBef>
              <a:spcAft>
                <a:spcPts val="0"/>
              </a:spcAft>
              <a:defRPr/>
            </a:pPr>
            <a:r>
              <a:rPr lang="it-IT" sz="1700" b="1" dirty="0">
                <a:solidFill>
                  <a:schemeClr val="tx2">
                    <a:lumMod val="75000"/>
                  </a:schemeClr>
                </a:solidFill>
                <a:latin typeface="Gill Sans MT" panose="020B0502020104020203" pitchFamily="34" charset="0"/>
              </a:rPr>
              <a:t>L'acqua che bevo, l'aria che respiro, il cibo che mangio </a:t>
            </a:r>
            <a:endParaRPr lang="it-IT" sz="1700" dirty="0">
              <a:solidFill>
                <a:schemeClr val="tx2">
                  <a:lumMod val="75000"/>
                </a:schemeClr>
              </a:solidFill>
              <a:latin typeface="Gill Sans MT" panose="020B0502020104020203" pitchFamily="34" charset="0"/>
            </a:endParaRPr>
          </a:p>
          <a:p>
            <a:pPr algn="r" eaLnBrk="1" fontAlgn="auto" hangingPunct="1">
              <a:spcBef>
                <a:spcPts val="0"/>
              </a:spcBef>
              <a:spcAft>
                <a:spcPts val="0"/>
              </a:spcAft>
              <a:defRPr/>
            </a:pPr>
            <a:r>
              <a:rPr lang="it-IT" sz="1600" b="1" dirty="0">
                <a:solidFill>
                  <a:schemeClr val="tx2">
                    <a:lumMod val="75000"/>
                  </a:schemeClr>
                </a:solidFill>
                <a:latin typeface="Gill Sans MT" panose="020B0502020104020203" pitchFamily="34" charset="0"/>
              </a:rPr>
              <a:t>Problemi, proposte e confronti</a:t>
            </a:r>
            <a:endParaRPr lang="it-IT" sz="1600" dirty="0">
              <a:solidFill>
                <a:schemeClr val="tx2">
                  <a:lumMod val="75000"/>
                </a:schemeClr>
              </a:solidFill>
              <a:latin typeface="Gill Sans MT" panose="020B0502020104020203" pitchFamily="34" charset="0"/>
            </a:endParaRPr>
          </a:p>
          <a:p>
            <a:pPr eaLnBrk="1" fontAlgn="auto" hangingPunct="1">
              <a:spcBef>
                <a:spcPts val="0"/>
              </a:spcBef>
              <a:spcAft>
                <a:spcPts val="0"/>
              </a:spcAft>
              <a:defRPr/>
            </a:pPr>
            <a:endParaRPr lang="it-IT" dirty="0">
              <a:solidFill>
                <a:schemeClr val="tx2">
                  <a:lumMod val="75000"/>
                </a:schemeClr>
              </a:solidFill>
              <a:latin typeface="+mn-lt"/>
            </a:endParaRPr>
          </a:p>
        </p:txBody>
      </p:sp>
      <p:sp>
        <p:nvSpPr>
          <p:cNvPr id="8" name="Titolo 1"/>
          <p:cNvSpPr txBox="1">
            <a:spLocks/>
          </p:cNvSpPr>
          <p:nvPr/>
        </p:nvSpPr>
        <p:spPr>
          <a:xfrm>
            <a:off x="3902389" y="2132856"/>
            <a:ext cx="5134107" cy="1829761"/>
          </a:xfrm>
          <a:prstGeom prst="rect">
            <a:avLst/>
          </a:prstGeom>
        </p:spPr>
        <p:txBody>
          <a:bodyPr anchor="b">
            <a:norm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defRPr/>
            </a:pPr>
            <a:r>
              <a:rPr lang="it-IT" sz="3400" dirty="0" smtClean="0">
                <a:latin typeface="Gill Sans MT" panose="020B0502020104020203" pitchFamily="34" charset="0"/>
              </a:rPr>
              <a:t>AMBIENTE A TERNI: FACCIAMO IL PUNTO</a:t>
            </a:r>
            <a:br>
              <a:rPr lang="it-IT" sz="3400" dirty="0" smtClean="0">
                <a:latin typeface="Gill Sans MT" panose="020B0502020104020203" pitchFamily="34" charset="0"/>
              </a:rPr>
            </a:br>
            <a:endParaRPr lang="it-IT" sz="3400" dirty="0">
              <a:latin typeface="Gill Sans MT" panose="020B0502020104020203"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pPr algn="ctr"/>
            <a:r>
              <a:rPr lang="it-IT" sz="3600" dirty="0" smtClean="0"/>
              <a:t>Ubicazione sondaggi attrezzati a piezometro</a:t>
            </a:r>
            <a:endParaRPr lang="it-IT" sz="3600" dirty="0"/>
          </a:p>
        </p:txBody>
      </p:sp>
      <p:sp>
        <p:nvSpPr>
          <p:cNvPr id="4" name="Segnaposto piè di pagina 3"/>
          <p:cNvSpPr>
            <a:spLocks noGrp="1"/>
          </p:cNvSpPr>
          <p:nvPr>
            <p:ph type="ftr" sz="quarter" idx="11"/>
          </p:nvPr>
        </p:nvSpPr>
        <p:spPr/>
        <p:txBody>
          <a:bodyPr/>
          <a:lstStyle/>
          <a:p>
            <a:pPr>
              <a:defRPr/>
            </a:pPr>
            <a:r>
              <a:rPr lang="it-IT" smtClean="0"/>
              <a:t>Terni 17-18 giugno 2016</a:t>
            </a:r>
            <a:endParaRPr lang="it-IT"/>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5087" y="1481138"/>
            <a:ext cx="5033825"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5" y="2564904"/>
            <a:ext cx="1440160" cy="2545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7667" y="2555354"/>
            <a:ext cx="3800475"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32004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2035" y="2852936"/>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636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692696"/>
            <a:ext cx="8280920" cy="4824536"/>
          </a:xfrm>
        </p:spPr>
        <p:txBody>
          <a:bodyPr/>
          <a:lstStyle/>
          <a:p>
            <a:pPr lvl="0"/>
            <a:r>
              <a:rPr lang="it-IT" b="1" dirty="0"/>
              <a:t>n.°4 sondaggi </a:t>
            </a:r>
            <a:r>
              <a:rPr lang="it-IT" b="1" dirty="0" smtClean="0"/>
              <a:t>con minimo 3 campioni di suolo per sondaggio</a:t>
            </a:r>
            <a:endParaRPr lang="it-IT" dirty="0"/>
          </a:p>
          <a:p>
            <a:pPr lvl="0"/>
            <a:r>
              <a:rPr lang="it-IT" b="1" dirty="0"/>
              <a:t>n.°4 piezometri</a:t>
            </a:r>
            <a:r>
              <a:rPr lang="it-IT" dirty="0"/>
              <a:t> </a:t>
            </a:r>
            <a:r>
              <a:rPr lang="it-IT" dirty="0" smtClean="0"/>
              <a:t>per campionamento acqua sotterranea</a:t>
            </a:r>
            <a:endParaRPr lang="it-IT" dirty="0"/>
          </a:p>
          <a:p>
            <a:pPr lvl="0"/>
            <a:r>
              <a:rPr lang="it-IT" b="1" dirty="0"/>
              <a:t>n.°6 scavi esplorativi</a:t>
            </a:r>
            <a:r>
              <a:rPr lang="it-IT" dirty="0"/>
              <a:t> </a:t>
            </a:r>
            <a:r>
              <a:rPr lang="it-IT" dirty="0" smtClean="0"/>
              <a:t>per campionamento e caratterizzazione </a:t>
            </a:r>
            <a:r>
              <a:rPr lang="it-IT" dirty="0"/>
              <a:t>rifiuti;</a:t>
            </a:r>
          </a:p>
          <a:p>
            <a:pPr lvl="0"/>
            <a:r>
              <a:rPr lang="it-IT" b="1" dirty="0"/>
              <a:t>n.°1 campione composito di suolo </a:t>
            </a:r>
            <a:r>
              <a:rPr lang="it-IT" b="1" dirty="0" smtClean="0"/>
              <a:t>superficiale</a:t>
            </a:r>
            <a:endParaRPr lang="it-IT" dirty="0"/>
          </a:p>
          <a:p>
            <a:pPr lvl="0"/>
            <a:r>
              <a:rPr lang="it-IT" b="1" dirty="0" smtClean="0"/>
              <a:t>Battuta </a:t>
            </a:r>
            <a:r>
              <a:rPr lang="it-IT" b="1" dirty="0"/>
              <a:t>topografica</a:t>
            </a:r>
            <a:r>
              <a:rPr lang="it-IT" dirty="0"/>
              <a:t> sui </a:t>
            </a:r>
            <a:r>
              <a:rPr lang="it-IT" dirty="0" smtClean="0"/>
              <a:t>piezometri;</a:t>
            </a:r>
            <a:endParaRPr lang="it-IT" dirty="0"/>
          </a:p>
          <a:p>
            <a:pPr lvl="0"/>
            <a:r>
              <a:rPr lang="it-IT" b="1" dirty="0"/>
              <a:t>Misure piezometriche</a:t>
            </a:r>
            <a:r>
              <a:rPr lang="it-IT" dirty="0"/>
              <a:t> nei </a:t>
            </a:r>
            <a:r>
              <a:rPr lang="it-IT" dirty="0" smtClean="0"/>
              <a:t>piezometri (4+ 1 esistente; </a:t>
            </a:r>
            <a:endParaRPr lang="it-IT" dirty="0"/>
          </a:p>
          <a:p>
            <a:pPr lvl="0"/>
            <a:r>
              <a:rPr lang="it-IT" b="1" dirty="0"/>
              <a:t>Campagna </a:t>
            </a:r>
            <a:r>
              <a:rPr lang="it-IT" b="1" dirty="0" smtClean="0"/>
              <a:t>geoelettrica.</a:t>
            </a:r>
            <a:endParaRPr lang="it-IT" dirty="0"/>
          </a:p>
          <a:p>
            <a:endParaRPr lang="it-IT" dirty="0"/>
          </a:p>
        </p:txBody>
      </p:sp>
      <p:sp>
        <p:nvSpPr>
          <p:cNvPr id="3" name="Titolo 2"/>
          <p:cNvSpPr>
            <a:spLocks noGrp="1"/>
          </p:cNvSpPr>
          <p:nvPr>
            <p:ph type="title"/>
          </p:nvPr>
        </p:nvSpPr>
        <p:spPr>
          <a:xfrm>
            <a:off x="457200" y="274638"/>
            <a:ext cx="8147248" cy="490066"/>
          </a:xfrm>
        </p:spPr>
        <p:txBody>
          <a:bodyPr>
            <a:normAutofit fontScale="90000"/>
          </a:bodyPr>
          <a:lstStyle/>
          <a:p>
            <a:pPr algn="ctr"/>
            <a:r>
              <a:rPr lang="it-IT" dirty="0" smtClean="0"/>
              <a:t>Piano di indagine e </a:t>
            </a:r>
            <a:r>
              <a:rPr lang="it-IT" dirty="0" err="1" smtClean="0"/>
              <a:t>capionamento</a:t>
            </a:r>
            <a:endParaRPr lang="it-IT" dirty="0"/>
          </a:p>
        </p:txBody>
      </p:sp>
      <p:sp>
        <p:nvSpPr>
          <p:cNvPr id="4" name="Segnaposto piè di pagina 3"/>
          <p:cNvSpPr>
            <a:spLocks noGrp="1"/>
          </p:cNvSpPr>
          <p:nvPr>
            <p:ph type="ftr" sz="quarter" idx="11"/>
          </p:nvPr>
        </p:nvSpPr>
        <p:spPr/>
        <p:txBody>
          <a:bodyPr/>
          <a:lstStyle/>
          <a:p>
            <a:pPr>
              <a:defRPr/>
            </a:pPr>
            <a:r>
              <a:rPr lang="it-IT" smtClean="0"/>
              <a:t>Terni 17-18 giugno 2016</a:t>
            </a:r>
            <a:endParaRPr lang="it-IT"/>
          </a:p>
        </p:txBody>
      </p:sp>
    </p:spTree>
    <p:extLst>
      <p:ext uri="{BB962C8B-B14F-4D97-AF65-F5344CB8AC3E}">
        <p14:creationId xmlns:p14="http://schemas.microsoft.com/office/powerpoint/2010/main" val="4207006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274638"/>
            <a:ext cx="8229600" cy="634082"/>
          </a:xfrm>
        </p:spPr>
        <p:txBody>
          <a:bodyPr>
            <a:normAutofit/>
          </a:bodyPr>
          <a:lstStyle/>
          <a:p>
            <a:pPr algn="ctr"/>
            <a:r>
              <a:rPr lang="it-IT" sz="2400" dirty="0" smtClean="0"/>
              <a:t>Stratigrafia e Risultati analisi P1</a:t>
            </a:r>
            <a:endParaRPr lang="it-IT" sz="2400" dirty="0"/>
          </a:p>
        </p:txBody>
      </p:sp>
      <p:sp>
        <p:nvSpPr>
          <p:cNvPr id="4" name="Segnaposto piè di pagina 3"/>
          <p:cNvSpPr>
            <a:spLocks noGrp="1"/>
          </p:cNvSpPr>
          <p:nvPr>
            <p:ph type="ftr" sz="quarter" idx="11"/>
          </p:nvPr>
        </p:nvSpPr>
        <p:spPr/>
        <p:txBody>
          <a:bodyPr/>
          <a:lstStyle/>
          <a:p>
            <a:pPr>
              <a:defRPr/>
            </a:pPr>
            <a:r>
              <a:rPr lang="it-IT" smtClean="0"/>
              <a:t>Terni 17-18 giugno 2016</a:t>
            </a:r>
            <a:endParaRPr lang="it-IT"/>
          </a:p>
        </p:txBody>
      </p:sp>
      <p:pic>
        <p:nvPicPr>
          <p:cNvPr id="1536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95736" y="1412776"/>
            <a:ext cx="4608512" cy="4594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0123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extLst>
              <p:ext uri="{D42A27DB-BD31-4B8C-83A1-F6EECF244321}">
                <p14:modId xmlns:p14="http://schemas.microsoft.com/office/powerpoint/2010/main" val="798349954"/>
              </p:ext>
            </p:extLst>
          </p:nvPr>
        </p:nvGraphicFramePr>
        <p:xfrm>
          <a:off x="1544197" y="1052513"/>
          <a:ext cx="6055606" cy="4954587"/>
        </p:xfrm>
        <a:graphic>
          <a:graphicData uri="http://schemas.openxmlformats.org/drawingml/2006/table">
            <a:tbl>
              <a:tblPr/>
              <a:tblGrid>
                <a:gridCol w="989690"/>
                <a:gridCol w="1582006"/>
                <a:gridCol w="839737"/>
                <a:gridCol w="779757"/>
                <a:gridCol w="592314"/>
                <a:gridCol w="619806"/>
                <a:gridCol w="652296"/>
              </a:tblGrid>
              <a:tr h="600556">
                <a:tc>
                  <a:txBody>
                    <a:bodyPr/>
                    <a:lstStyle/>
                    <a:p>
                      <a:pPr algn="l" fontAlgn="b"/>
                      <a:r>
                        <a:rPr lang="it-IT" sz="900" b="1" i="1" u="none" strike="noStrike" dirty="0">
                          <a:solidFill>
                            <a:srgbClr val="000000"/>
                          </a:solidFill>
                          <a:effectLst/>
                          <a:latin typeface="Calibri"/>
                        </a:rPr>
                        <a:t>Cantiere </a:t>
                      </a:r>
                      <a:r>
                        <a:rPr lang="it-IT" sz="900" b="1" i="0" u="none" strike="noStrike" dirty="0">
                          <a:solidFill>
                            <a:srgbClr val="000000"/>
                          </a:solidFill>
                          <a:effectLst/>
                          <a:latin typeface="Calibri"/>
                        </a:rPr>
                        <a:t> Sito TR 012                        Area ex discarica </a:t>
                      </a:r>
                      <a:r>
                        <a:rPr lang="it-IT" sz="900" b="1" i="0" u="none" strike="noStrike" dirty="0" err="1">
                          <a:solidFill>
                            <a:srgbClr val="000000"/>
                          </a:solidFill>
                          <a:effectLst/>
                          <a:latin typeface="Calibri"/>
                        </a:rPr>
                        <a:t>Polymer</a:t>
                      </a:r>
                      <a:endParaRPr lang="it-IT" sz="900" b="1" i="1" u="none" strike="noStrike" dirty="0">
                        <a:solidFill>
                          <a:srgbClr val="000000"/>
                        </a:solidFill>
                        <a:effectLst/>
                        <a:latin typeface="Calibri"/>
                      </a:endParaRP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1" i="1" u="none" strike="noStrike">
                          <a:solidFill>
                            <a:srgbClr val="000000"/>
                          </a:solidFill>
                          <a:effectLst/>
                          <a:latin typeface="Calibri"/>
                        </a:rPr>
                        <a:t>Sondaggio                               </a:t>
                      </a:r>
                      <a:r>
                        <a:rPr lang="it-IT" sz="1100" b="1" i="0" u="none" strike="noStrike">
                          <a:solidFill>
                            <a:srgbClr val="000000"/>
                          </a:solidFill>
                          <a:effectLst/>
                          <a:latin typeface="Calibri"/>
                        </a:rPr>
                        <a:t>P2     </a:t>
                      </a:r>
                      <a:r>
                        <a:rPr lang="it-IT" sz="900" b="1" i="0" u="none" strike="noStrike">
                          <a:solidFill>
                            <a:srgbClr val="000000"/>
                          </a:solidFill>
                          <a:effectLst/>
                          <a:latin typeface="Calibri"/>
                        </a:rPr>
                        <a:t>Testa Pozzo 113,151 m  s.l.m.</a:t>
                      </a:r>
                      <a:endParaRPr lang="it-IT" sz="900" b="1" i="1" u="none" strike="noStrike">
                        <a:solidFill>
                          <a:srgbClr val="000000"/>
                        </a:solidFill>
                        <a:effectLst/>
                        <a:latin typeface="Calibri"/>
                      </a:endParaRPr>
                    </a:p>
                  </a:txBody>
                  <a:tcPr marL="7507" marR="7507" marT="7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1" i="1" u="none" strike="noStrike">
                          <a:solidFill>
                            <a:srgbClr val="000000"/>
                          </a:solidFill>
                          <a:effectLst/>
                          <a:latin typeface="Calibri"/>
                        </a:rPr>
                        <a:t>Profondità raggiunta </a:t>
                      </a:r>
                      <a:r>
                        <a:rPr lang="it-IT" sz="900" b="1" i="0" u="none" strike="noStrike">
                          <a:solidFill>
                            <a:srgbClr val="000000"/>
                          </a:solidFill>
                          <a:effectLst/>
                          <a:latin typeface="Calibri"/>
                        </a:rPr>
                        <a:t>-13,20</a:t>
                      </a:r>
                      <a:endParaRPr lang="it-IT" sz="900" b="1" i="1" u="none" strike="noStrike">
                        <a:solidFill>
                          <a:srgbClr val="000000"/>
                        </a:solidFill>
                        <a:effectLst/>
                        <a:latin typeface="Calibri"/>
                      </a:endParaRPr>
                    </a:p>
                  </a:txBody>
                  <a:tcPr marL="7507" marR="7507" marT="7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Calibri"/>
                        </a:rPr>
                        <a:t> </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Calibri"/>
                        </a:rPr>
                        <a:t> </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Calibri"/>
                        </a:rPr>
                        <a:t> </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Calibri"/>
                        </a:rPr>
                        <a:t> </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924">
                <a:tc>
                  <a:txBody>
                    <a:bodyPr/>
                    <a:lstStyle/>
                    <a:p>
                      <a:pPr algn="l" fontAlgn="b"/>
                      <a:r>
                        <a:rPr lang="it-IT" sz="900" b="0" i="0" u="none" strike="noStrike">
                          <a:solidFill>
                            <a:srgbClr val="000000"/>
                          </a:solidFill>
                          <a:effectLst/>
                          <a:latin typeface="Calibri"/>
                        </a:rPr>
                        <a:t> </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1" u="none" strike="noStrike">
                          <a:solidFill>
                            <a:srgbClr val="000000"/>
                          </a:solidFill>
                          <a:effectLst/>
                          <a:latin typeface="Calibri"/>
                        </a:rPr>
                        <a:t>Metodo di perforazione</a:t>
                      </a:r>
                      <a:r>
                        <a:rPr lang="it-IT" sz="900" b="0" i="0" u="none" strike="noStrike">
                          <a:solidFill>
                            <a:srgbClr val="000000"/>
                          </a:solidFill>
                          <a:effectLst/>
                          <a:latin typeface="Calibri"/>
                        </a:rPr>
                        <a:t>        Carotaggio ambientale continuo</a:t>
                      </a:r>
                      <a:endParaRPr lang="it-IT" sz="900" b="0" i="1" u="none" strike="noStrike">
                        <a:solidFill>
                          <a:srgbClr val="000000"/>
                        </a:solidFill>
                        <a:effectLst/>
                        <a:latin typeface="Calibri"/>
                      </a:endParaRPr>
                    </a:p>
                  </a:txBody>
                  <a:tcPr marL="7507" marR="7507" marT="7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Calibri"/>
                        </a:rPr>
                        <a:t> </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900" b="0" i="1" u="none" strike="noStrike">
                          <a:solidFill>
                            <a:srgbClr val="000000"/>
                          </a:solidFill>
                          <a:effectLst/>
                          <a:latin typeface="Calibri"/>
                        </a:rPr>
                        <a:t>Data inizio sondaggio</a:t>
                      </a:r>
                    </a:p>
                  </a:txBody>
                  <a:tcPr marL="7507" marR="7507" marT="7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900" b="0" i="1" u="none" strike="noStrike">
                          <a:solidFill>
                            <a:srgbClr val="000000"/>
                          </a:solidFill>
                          <a:effectLst/>
                          <a:latin typeface="Calibri"/>
                        </a:rPr>
                        <a:t>Data fine sondaggio</a:t>
                      </a:r>
                    </a:p>
                  </a:txBody>
                  <a:tcPr marL="7507" marR="7507" marT="7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Calibri"/>
                        </a:rPr>
                        <a:t> </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Calibri"/>
                        </a:rPr>
                        <a:t> </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2827">
                <a:tc>
                  <a:txBody>
                    <a:bodyPr/>
                    <a:lstStyle/>
                    <a:p>
                      <a:pPr algn="l" fontAlgn="b"/>
                      <a:r>
                        <a:rPr lang="it-IT" sz="900" b="0" i="0" u="none" strike="noStrike">
                          <a:solidFill>
                            <a:srgbClr val="000000"/>
                          </a:solidFill>
                          <a:effectLst/>
                          <a:latin typeface="Calibri"/>
                        </a:rPr>
                        <a:t> </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1" u="none" strike="noStrike">
                          <a:solidFill>
                            <a:srgbClr val="000000"/>
                          </a:solidFill>
                          <a:effectLst/>
                          <a:latin typeface="Calibri"/>
                        </a:rPr>
                        <a:t>Insatallazioni</a:t>
                      </a:r>
                      <a:r>
                        <a:rPr lang="it-IT" sz="900" b="0" i="0" u="none" strike="noStrike">
                          <a:solidFill>
                            <a:srgbClr val="000000"/>
                          </a:solidFill>
                          <a:effectLst/>
                          <a:latin typeface="Calibri"/>
                        </a:rPr>
                        <a:t>   Piezometro</a:t>
                      </a:r>
                      <a:endParaRPr lang="it-IT" sz="900" b="0" i="1" u="none" strike="noStrike">
                        <a:solidFill>
                          <a:srgbClr val="000000"/>
                        </a:solidFill>
                        <a:effectLst/>
                        <a:latin typeface="Calibri"/>
                      </a:endParaRPr>
                    </a:p>
                  </a:txBody>
                  <a:tcPr marL="7507" marR="7507" marT="7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Calibri"/>
                        </a:rPr>
                        <a:t> </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Calibri"/>
                        </a:rPr>
                        <a:t> </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Calibri"/>
                        </a:rPr>
                        <a:t> </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it-IT" sz="900" b="0" i="1" u="none" strike="noStrike">
                          <a:solidFill>
                            <a:srgbClr val="000000"/>
                          </a:solidFill>
                          <a:effectLst/>
                          <a:latin typeface="Calibri"/>
                        </a:rPr>
                        <a:t>Resp tecnico </a:t>
                      </a:r>
                      <a:r>
                        <a:rPr lang="it-IT" sz="900" b="0" i="0" u="none" strike="noStrike">
                          <a:solidFill>
                            <a:srgbClr val="000000"/>
                          </a:solidFill>
                          <a:effectLst/>
                          <a:latin typeface="Calibri"/>
                        </a:rPr>
                        <a:t>Geologo               Raffaela Petralla</a:t>
                      </a:r>
                      <a:endParaRPr lang="it-IT" sz="900" b="0" i="1" u="none" strike="noStrike">
                        <a:solidFill>
                          <a:srgbClr val="000000"/>
                        </a:solidFill>
                        <a:effectLst/>
                        <a:latin typeface="Calibri"/>
                      </a:endParaRP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r>
              <a:tr h="150139">
                <a:tc>
                  <a:txBody>
                    <a:bodyPr/>
                    <a:lstStyle/>
                    <a:p>
                      <a:pPr algn="l" fontAlgn="b"/>
                      <a:r>
                        <a:rPr lang="it-IT" sz="900" b="0" i="0" u="none" strike="noStrike">
                          <a:solidFill>
                            <a:srgbClr val="000000"/>
                          </a:solidFill>
                          <a:effectLst/>
                          <a:latin typeface="Calibri"/>
                        </a:rPr>
                        <a:t> </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Calibri"/>
                        </a:rPr>
                        <a:t> </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Calibri"/>
                        </a:rPr>
                        <a:t> </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Calibri"/>
                        </a:rPr>
                        <a:t> </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Calibri"/>
                        </a:rPr>
                        <a:t> </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Calibri"/>
                        </a:rPr>
                        <a:t> </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Calibri"/>
                        </a:rPr>
                        <a:t> </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139">
                <a:tc>
                  <a:txBody>
                    <a:bodyPr/>
                    <a:lstStyle/>
                    <a:p>
                      <a:pPr algn="ctr" fontAlgn="ctr"/>
                      <a:r>
                        <a:rPr lang="it-IT" sz="900" b="1" i="0" u="none" strike="noStrike">
                          <a:solidFill>
                            <a:srgbClr val="000000"/>
                          </a:solidFill>
                          <a:effectLst/>
                          <a:latin typeface="Calibri"/>
                        </a:rPr>
                        <a:t>Litologia</a:t>
                      </a:r>
                    </a:p>
                  </a:txBody>
                  <a:tcPr marL="7507" marR="7507" marT="7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1" i="0" u="none" strike="noStrike">
                          <a:solidFill>
                            <a:srgbClr val="000000"/>
                          </a:solidFill>
                          <a:effectLst/>
                          <a:latin typeface="Calibri"/>
                        </a:rPr>
                        <a:t>Descrizione</a:t>
                      </a:r>
                    </a:p>
                  </a:txBody>
                  <a:tcPr marL="7507" marR="7507" marT="7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1" i="0" u="none" strike="noStrike">
                          <a:solidFill>
                            <a:srgbClr val="000000"/>
                          </a:solidFill>
                          <a:effectLst/>
                          <a:latin typeface="Calibri"/>
                        </a:rPr>
                        <a:t>Campioni</a:t>
                      </a:r>
                    </a:p>
                  </a:txBody>
                  <a:tcPr marL="7507" marR="7507" marT="7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1" i="0" u="none" strike="noStrike">
                          <a:solidFill>
                            <a:srgbClr val="000000"/>
                          </a:solidFill>
                          <a:effectLst/>
                          <a:latin typeface="Calibri"/>
                        </a:rPr>
                        <a:t> Rivestimento</a:t>
                      </a:r>
                    </a:p>
                  </a:txBody>
                  <a:tcPr marL="7507" marR="7507" marT="7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1" i="0" u="none" strike="noStrike">
                          <a:solidFill>
                            <a:srgbClr val="000000"/>
                          </a:solidFill>
                          <a:effectLst/>
                          <a:latin typeface="Calibri"/>
                        </a:rPr>
                        <a:t>Falda</a:t>
                      </a:r>
                    </a:p>
                  </a:txBody>
                  <a:tcPr marL="7507" marR="7507" marT="7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1" i="0" u="none" strike="noStrike">
                          <a:solidFill>
                            <a:srgbClr val="000000"/>
                          </a:solidFill>
                          <a:effectLst/>
                          <a:latin typeface="Calibri"/>
                        </a:rPr>
                        <a:t>Attrezzato</a:t>
                      </a:r>
                    </a:p>
                  </a:txBody>
                  <a:tcPr marL="7507" marR="7507" marT="7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1" i="0" u="none" strike="noStrike">
                          <a:solidFill>
                            <a:srgbClr val="000000"/>
                          </a:solidFill>
                          <a:effectLst/>
                          <a:latin typeface="Calibri"/>
                        </a:rPr>
                        <a:t>Superamenti</a:t>
                      </a:r>
                    </a:p>
                  </a:txBody>
                  <a:tcPr marL="7507" marR="7507" marT="7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0556">
                <a:tc>
                  <a:txBody>
                    <a:bodyPr/>
                    <a:lstStyle/>
                    <a:p>
                      <a:pPr algn="l" fontAlgn="b"/>
                      <a:r>
                        <a:rPr lang="it-IT" sz="900" b="0" i="0" u="none" strike="noStrike">
                          <a:solidFill>
                            <a:srgbClr val="000000"/>
                          </a:solidFill>
                          <a:effectLst/>
                          <a:latin typeface="Calibri"/>
                        </a:rPr>
                        <a:t> </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D8C0"/>
                    </a:solidFill>
                  </a:tcPr>
                </a:tc>
                <a:tc>
                  <a:txBody>
                    <a:bodyPr/>
                    <a:lstStyle/>
                    <a:p>
                      <a:pPr algn="l" fontAlgn="b"/>
                      <a:r>
                        <a:rPr lang="it-IT" sz="900" b="0" i="0" u="none" strike="noStrike">
                          <a:solidFill>
                            <a:srgbClr val="000000"/>
                          </a:solidFill>
                          <a:effectLst/>
                          <a:latin typeface="Calibri"/>
                        </a:rPr>
                        <a:t>Materiale A                                              Riporto 0 -1,0 m (materiale misto naturale e demolizione)                      </a:t>
                      </a:r>
                      <a:r>
                        <a:rPr lang="it-IT" sz="900" b="0" i="1" u="none" strike="noStrike">
                          <a:solidFill>
                            <a:srgbClr val="000000"/>
                          </a:solidFill>
                          <a:effectLst/>
                          <a:latin typeface="Calibri"/>
                        </a:rPr>
                        <a:t>terreno</a:t>
                      </a:r>
                      <a:r>
                        <a:rPr lang="it-IT" sz="900" b="0" i="0" u="none" strike="noStrike">
                          <a:solidFill>
                            <a:srgbClr val="000000"/>
                          </a:solidFill>
                          <a:effectLst/>
                          <a:latin typeface="Calibri"/>
                        </a:rPr>
                        <a:t> </a:t>
                      </a:r>
                      <a:r>
                        <a:rPr lang="it-IT" sz="900" b="0" i="1" u="none" strike="noStrike">
                          <a:solidFill>
                            <a:srgbClr val="000000"/>
                          </a:solidFill>
                          <a:effectLst/>
                          <a:latin typeface="Calibri"/>
                        </a:rPr>
                        <a:t>vegetale 0-0,20 m</a:t>
                      </a:r>
                      <a:endParaRPr lang="it-IT" sz="900" b="0" i="0" u="none" strike="noStrike">
                        <a:solidFill>
                          <a:srgbClr val="000000"/>
                        </a:solidFill>
                        <a:effectLst/>
                        <a:latin typeface="Calibri"/>
                      </a:endParaRP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Calibri"/>
                        </a:rPr>
                        <a:t>(0,00-1,00 ) suolo</a:t>
                      </a:r>
                    </a:p>
                  </a:txBody>
                  <a:tcPr marL="7507" marR="7507" marT="7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Calibri"/>
                        </a:rPr>
                        <a:t> </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Calibri"/>
                        </a:rPr>
                        <a:t> </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Calibri"/>
                        </a:rPr>
                        <a:t> </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1" i="0" u="none" strike="noStrike">
                          <a:solidFill>
                            <a:srgbClr val="FF0000"/>
                          </a:solidFill>
                          <a:effectLst/>
                          <a:latin typeface="Calibri"/>
                        </a:rPr>
                        <a:t>Mercurio 4,1 mg/Kg</a:t>
                      </a:r>
                    </a:p>
                  </a:txBody>
                  <a:tcPr marL="7507" marR="7507" marT="7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278">
                <a:tc>
                  <a:txBody>
                    <a:bodyPr/>
                    <a:lstStyle/>
                    <a:p>
                      <a:pPr algn="l" fontAlgn="b"/>
                      <a:r>
                        <a:rPr lang="it-IT" sz="900" b="0" i="0" u="none" strike="noStrike">
                          <a:solidFill>
                            <a:srgbClr val="000000"/>
                          </a:solidFill>
                          <a:effectLst/>
                          <a:latin typeface="Calibri"/>
                        </a:rPr>
                        <a:t> </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D1DF"/>
                    </a:solidFill>
                  </a:tcPr>
                </a:tc>
                <a:tc>
                  <a:txBody>
                    <a:bodyPr/>
                    <a:lstStyle/>
                    <a:p>
                      <a:pPr algn="l" fontAlgn="b"/>
                      <a:r>
                        <a:rPr lang="it-IT" sz="900" b="0" i="0" u="none" strike="noStrike">
                          <a:solidFill>
                            <a:srgbClr val="000000"/>
                          </a:solidFill>
                          <a:effectLst/>
                          <a:latin typeface="Calibri"/>
                        </a:rPr>
                        <a:t>Livello argilloso                                      Riporto -1,1 -1,20 m</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Calibri"/>
                        </a:rPr>
                        <a:t> </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Calibri"/>
                        </a:rPr>
                        <a:t> </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Calibri"/>
                        </a:rPr>
                        <a:t> </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Calibri"/>
                        </a:rPr>
                        <a:t> </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0" i="0" u="none" strike="noStrike">
                          <a:solidFill>
                            <a:srgbClr val="000000"/>
                          </a:solidFill>
                          <a:effectLst/>
                          <a:latin typeface="Calibri"/>
                        </a:rPr>
                        <a:t> </a:t>
                      </a:r>
                    </a:p>
                  </a:txBody>
                  <a:tcPr marL="7507" marR="7507" marT="7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0945">
                <a:tc>
                  <a:txBody>
                    <a:bodyPr/>
                    <a:lstStyle/>
                    <a:p>
                      <a:pPr algn="l" fontAlgn="b"/>
                      <a:r>
                        <a:rPr lang="it-IT" sz="900" b="0" i="0" u="none" strike="noStrike">
                          <a:solidFill>
                            <a:srgbClr val="000000"/>
                          </a:solidFill>
                          <a:effectLst/>
                          <a:latin typeface="Calibri"/>
                        </a:rPr>
                        <a:t> </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4DD"/>
                    </a:solidFill>
                  </a:tcPr>
                </a:tc>
                <a:tc>
                  <a:txBody>
                    <a:bodyPr/>
                    <a:lstStyle/>
                    <a:p>
                      <a:pPr algn="l" fontAlgn="b"/>
                      <a:r>
                        <a:rPr lang="it-IT" sz="900" b="0" i="0" u="none" strike="noStrike">
                          <a:solidFill>
                            <a:srgbClr val="000000"/>
                          </a:solidFill>
                          <a:effectLst/>
                          <a:latin typeface="Calibri"/>
                        </a:rPr>
                        <a:t>Materiale B                                               (-1,20 -8,0 m )      (materiale fine di origine industriale colore grigio chiaro omogeneo e saturo d'acqua). Da - 7  a -8 m livello contenente clasti </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Calibri"/>
                        </a:rPr>
                        <a:t>(-2,0 - 3,0 ) Rifiuto                             (-7,0-8,0)    Rifiuto</a:t>
                      </a:r>
                    </a:p>
                  </a:txBody>
                  <a:tcPr marL="7507" marR="7507" marT="7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Calibri"/>
                        </a:rPr>
                        <a:t> </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Calibri"/>
                        </a:rPr>
                        <a:t> </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Calibri"/>
                        </a:rPr>
                        <a:t> </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0" i="0" u="none" strike="noStrike">
                          <a:solidFill>
                            <a:srgbClr val="000000"/>
                          </a:solidFill>
                          <a:effectLst/>
                          <a:latin typeface="Calibri"/>
                        </a:rPr>
                        <a:t> </a:t>
                      </a:r>
                    </a:p>
                  </a:txBody>
                  <a:tcPr marL="7507" marR="7507" marT="7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1223">
                <a:tc>
                  <a:txBody>
                    <a:bodyPr/>
                    <a:lstStyle/>
                    <a:p>
                      <a:pPr algn="l" fontAlgn="b"/>
                      <a:r>
                        <a:rPr lang="it-IT" sz="900" b="0" i="0" u="none" strike="noStrike">
                          <a:solidFill>
                            <a:srgbClr val="000000"/>
                          </a:solidFill>
                          <a:effectLst/>
                          <a:latin typeface="Calibri"/>
                        </a:rPr>
                        <a:t> </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F7"/>
                    </a:solidFill>
                  </a:tcPr>
                </a:tc>
                <a:tc>
                  <a:txBody>
                    <a:bodyPr/>
                    <a:lstStyle/>
                    <a:p>
                      <a:pPr algn="l" fontAlgn="ctr"/>
                      <a:r>
                        <a:rPr lang="it-IT" sz="900" b="0" i="0" u="none" strike="noStrike">
                          <a:solidFill>
                            <a:srgbClr val="000000"/>
                          </a:solidFill>
                          <a:effectLst/>
                          <a:latin typeface="Calibri"/>
                        </a:rPr>
                        <a:t>(-9,30 -13,50 m) ghiaia con interstrati argillo/sabbiosi (-12,3 -12,45 m)                                            Da -9,30 a -9,8 m la ghiaia risulta interstratificata con materiale a granulometria fine di colore grigio</a:t>
                      </a:r>
                    </a:p>
                  </a:txBody>
                  <a:tcPr marL="7507" marR="7507" marT="7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Calibri"/>
                        </a:rPr>
                        <a:t>(-9,0-9,5)suolo frangia capillare</a:t>
                      </a:r>
                    </a:p>
                  </a:txBody>
                  <a:tcPr marL="7507" marR="7507" marT="7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Calibri"/>
                        </a:rPr>
                        <a:t> </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dirty="0">
                          <a:solidFill>
                            <a:srgbClr val="000000"/>
                          </a:solidFill>
                          <a:effectLst/>
                          <a:latin typeface="Calibri"/>
                        </a:rPr>
                        <a:t>(-11,28 </a:t>
                      </a:r>
                      <a:r>
                        <a:rPr lang="it-IT" sz="900" b="0" i="0" u="none" strike="noStrike" dirty="0" smtClean="0">
                          <a:solidFill>
                            <a:srgbClr val="000000"/>
                          </a:solidFill>
                          <a:effectLst/>
                          <a:latin typeface="Calibri"/>
                        </a:rPr>
                        <a:t>WT)</a:t>
                      </a:r>
                      <a:endParaRPr lang="it-IT" sz="900" b="0" i="0" u="none" strike="noStrike" dirty="0">
                        <a:solidFill>
                          <a:srgbClr val="000000"/>
                        </a:solidFill>
                        <a:effectLst/>
                        <a:latin typeface="Calibri"/>
                      </a:endParaRPr>
                    </a:p>
                  </a:txBody>
                  <a:tcPr marL="7507" marR="7507" marT="7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Calibri"/>
                        </a:rPr>
                        <a:t> </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dirty="0">
                          <a:solidFill>
                            <a:srgbClr val="000000"/>
                          </a:solidFill>
                          <a:effectLst/>
                          <a:latin typeface="Calibri"/>
                        </a:rPr>
                        <a:t> </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itolo 2"/>
          <p:cNvSpPr>
            <a:spLocks noGrp="1"/>
          </p:cNvSpPr>
          <p:nvPr>
            <p:ph type="title"/>
          </p:nvPr>
        </p:nvSpPr>
        <p:spPr>
          <a:xfrm>
            <a:off x="457200" y="274638"/>
            <a:ext cx="8229600" cy="706090"/>
          </a:xfrm>
        </p:spPr>
        <p:txBody>
          <a:bodyPr/>
          <a:lstStyle/>
          <a:p>
            <a:pPr algn="ctr"/>
            <a:r>
              <a:rPr lang="it-IT" sz="2400" dirty="0" smtClean="0">
                <a:solidFill>
                  <a:srgbClr val="4E5B6F"/>
                </a:solidFill>
              </a:rPr>
              <a:t>Stratigrafia e Risultati </a:t>
            </a:r>
            <a:r>
              <a:rPr lang="it-IT" sz="2400" dirty="0">
                <a:solidFill>
                  <a:srgbClr val="4E5B6F"/>
                </a:solidFill>
              </a:rPr>
              <a:t>analisi </a:t>
            </a:r>
            <a:r>
              <a:rPr lang="it-IT" sz="2400" dirty="0" smtClean="0">
                <a:solidFill>
                  <a:srgbClr val="4E5B6F"/>
                </a:solidFill>
              </a:rPr>
              <a:t>P2</a:t>
            </a:r>
            <a:endParaRPr lang="it-IT" dirty="0"/>
          </a:p>
        </p:txBody>
      </p:sp>
      <p:sp>
        <p:nvSpPr>
          <p:cNvPr id="4" name="Segnaposto piè di pagina 3"/>
          <p:cNvSpPr>
            <a:spLocks noGrp="1"/>
          </p:cNvSpPr>
          <p:nvPr>
            <p:ph type="ftr" sz="quarter" idx="11"/>
          </p:nvPr>
        </p:nvSpPr>
        <p:spPr/>
        <p:txBody>
          <a:bodyPr/>
          <a:lstStyle/>
          <a:p>
            <a:pPr>
              <a:defRPr/>
            </a:pPr>
            <a:r>
              <a:rPr lang="it-IT" smtClean="0"/>
              <a:t>Terni 17-18 giugno 2016</a:t>
            </a:r>
            <a:endParaRPr lang="it-IT"/>
          </a:p>
        </p:txBody>
      </p:sp>
    </p:spTree>
    <p:extLst>
      <p:ext uri="{BB962C8B-B14F-4D97-AF65-F5344CB8AC3E}">
        <p14:creationId xmlns:p14="http://schemas.microsoft.com/office/powerpoint/2010/main" val="4240473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nvPr>
        </p:nvGraphicFramePr>
        <p:xfrm>
          <a:off x="1709280" y="981075"/>
          <a:ext cx="5725439" cy="5026024"/>
        </p:xfrm>
        <a:graphic>
          <a:graphicData uri="http://schemas.openxmlformats.org/drawingml/2006/table">
            <a:tbl>
              <a:tblPr/>
              <a:tblGrid>
                <a:gridCol w="965849"/>
                <a:gridCol w="1441808"/>
                <a:gridCol w="826543"/>
                <a:gridCol w="696525"/>
                <a:gridCol w="538647"/>
                <a:gridCol w="522394"/>
                <a:gridCol w="733673"/>
              </a:tblGrid>
              <a:tr h="606469">
                <a:tc>
                  <a:txBody>
                    <a:bodyPr/>
                    <a:lstStyle/>
                    <a:p>
                      <a:pPr algn="l" fontAlgn="b"/>
                      <a:r>
                        <a:rPr lang="it-IT" sz="800" b="1" i="1" u="none" strike="noStrike">
                          <a:solidFill>
                            <a:srgbClr val="000000"/>
                          </a:solidFill>
                          <a:effectLst/>
                          <a:latin typeface="Calibri"/>
                        </a:rPr>
                        <a:t>Cantiere </a:t>
                      </a:r>
                      <a:r>
                        <a:rPr lang="it-IT" sz="800" b="1" i="0" u="none" strike="noStrike">
                          <a:solidFill>
                            <a:srgbClr val="000000"/>
                          </a:solidFill>
                          <a:effectLst/>
                          <a:latin typeface="Calibri"/>
                        </a:rPr>
                        <a:t> Sito TR 012                        Area ex discarica Polymer</a:t>
                      </a:r>
                      <a:endParaRPr lang="it-IT" sz="800" b="1" i="1" u="none" strike="noStrike">
                        <a:solidFill>
                          <a:srgbClr val="000000"/>
                        </a:solidFill>
                        <a:effectLst/>
                        <a:latin typeface="Calibri"/>
                      </a:endParaRP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1" i="1" u="none" strike="noStrike">
                          <a:solidFill>
                            <a:srgbClr val="000000"/>
                          </a:solidFill>
                          <a:effectLst/>
                          <a:latin typeface="Calibri"/>
                        </a:rPr>
                        <a:t>Sondaggio                               </a:t>
                      </a:r>
                      <a:r>
                        <a:rPr lang="it-IT" sz="1000" b="1" i="0" u="none" strike="noStrike">
                          <a:solidFill>
                            <a:srgbClr val="000000"/>
                          </a:solidFill>
                          <a:effectLst/>
                          <a:latin typeface="Calibri"/>
                        </a:rPr>
                        <a:t>P3   </a:t>
                      </a:r>
                      <a:r>
                        <a:rPr lang="it-IT" sz="800" b="1" i="0" u="none" strike="noStrike">
                          <a:solidFill>
                            <a:srgbClr val="000000"/>
                          </a:solidFill>
                          <a:effectLst/>
                          <a:latin typeface="Calibri"/>
                        </a:rPr>
                        <a:t>Testa Pozzo 113,427 m  s.l.m.</a:t>
                      </a:r>
                      <a:endParaRPr lang="it-IT" sz="800" b="1" i="1" u="none" strike="noStrike">
                        <a:solidFill>
                          <a:srgbClr val="000000"/>
                        </a:solidFill>
                        <a:effectLst/>
                        <a:latin typeface="Calibri"/>
                      </a:endParaRPr>
                    </a:p>
                  </a:txBody>
                  <a:tcPr marL="6971" marR="6971" marT="6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800" b="1" i="1" u="none" strike="noStrike">
                          <a:solidFill>
                            <a:srgbClr val="000000"/>
                          </a:solidFill>
                          <a:effectLst/>
                          <a:latin typeface="Calibri"/>
                        </a:rPr>
                        <a:t>Profondità raggiunta   </a:t>
                      </a:r>
                      <a:r>
                        <a:rPr lang="it-IT" sz="800" b="1" i="0" u="none" strike="noStrike">
                          <a:solidFill>
                            <a:srgbClr val="000000"/>
                          </a:solidFill>
                          <a:effectLst/>
                          <a:latin typeface="Calibri"/>
                        </a:rPr>
                        <a:t>-13,50</a:t>
                      </a:r>
                      <a:endParaRPr lang="it-IT" sz="800" b="1" i="1" u="none" strike="noStrike">
                        <a:solidFill>
                          <a:srgbClr val="000000"/>
                        </a:solidFill>
                        <a:effectLst/>
                        <a:latin typeface="Calibri"/>
                      </a:endParaRPr>
                    </a:p>
                  </a:txBody>
                  <a:tcPr marL="6971" marR="6971" marT="6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3109">
                <a:tc>
                  <a:txBody>
                    <a:bodyPr/>
                    <a:lstStyle/>
                    <a:p>
                      <a:pPr algn="l" fontAlgn="b"/>
                      <a:r>
                        <a:rPr lang="it-IT" sz="800" b="0" i="0" u="none" strike="noStrike">
                          <a:solidFill>
                            <a:srgbClr val="000000"/>
                          </a:solidFill>
                          <a:effectLst/>
                          <a:latin typeface="Calibri"/>
                        </a:rPr>
                        <a:t>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800" b="0" i="1" u="none" strike="noStrike">
                          <a:solidFill>
                            <a:srgbClr val="000000"/>
                          </a:solidFill>
                          <a:effectLst/>
                          <a:latin typeface="Calibri"/>
                        </a:rPr>
                        <a:t>Metodo di perforazione</a:t>
                      </a:r>
                      <a:r>
                        <a:rPr lang="it-IT" sz="800" b="0" i="0" u="none" strike="noStrike">
                          <a:solidFill>
                            <a:srgbClr val="000000"/>
                          </a:solidFill>
                          <a:effectLst/>
                          <a:latin typeface="Calibri"/>
                        </a:rPr>
                        <a:t>        Carotaggio ambientale continuo</a:t>
                      </a:r>
                      <a:endParaRPr lang="it-IT" sz="800" b="0" i="1" u="none" strike="noStrike">
                        <a:solidFill>
                          <a:srgbClr val="000000"/>
                        </a:solidFill>
                        <a:effectLst/>
                        <a:latin typeface="Calibri"/>
                      </a:endParaRPr>
                    </a:p>
                  </a:txBody>
                  <a:tcPr marL="6971" marR="6971" marT="6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800" b="0" i="1" u="none" strike="noStrike">
                          <a:solidFill>
                            <a:srgbClr val="000000"/>
                          </a:solidFill>
                          <a:effectLst/>
                          <a:latin typeface="Calibri"/>
                        </a:rPr>
                        <a:t>Data inizio sondaggio</a:t>
                      </a:r>
                    </a:p>
                  </a:txBody>
                  <a:tcPr marL="6971" marR="6971" marT="69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800" b="0" i="1" u="none" strike="noStrike">
                          <a:solidFill>
                            <a:srgbClr val="000000"/>
                          </a:solidFill>
                          <a:effectLst/>
                          <a:latin typeface="Calibri"/>
                        </a:rPr>
                        <a:t>Data fine sondaggio</a:t>
                      </a:r>
                    </a:p>
                  </a:txBody>
                  <a:tcPr marL="6971" marR="6971" marT="69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720">
                <a:tc>
                  <a:txBody>
                    <a:bodyPr/>
                    <a:lstStyle/>
                    <a:p>
                      <a:pPr algn="l" fontAlgn="b"/>
                      <a:r>
                        <a:rPr lang="it-IT" sz="800" b="0" i="0" u="none" strike="noStrike">
                          <a:solidFill>
                            <a:srgbClr val="000000"/>
                          </a:solidFill>
                          <a:effectLst/>
                          <a:latin typeface="Calibri"/>
                        </a:rPr>
                        <a:t>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800" b="0" i="1" u="none" strike="noStrike">
                          <a:solidFill>
                            <a:srgbClr val="000000"/>
                          </a:solidFill>
                          <a:effectLst/>
                          <a:latin typeface="Calibri"/>
                        </a:rPr>
                        <a:t>Insatallazioni</a:t>
                      </a:r>
                      <a:r>
                        <a:rPr lang="it-IT" sz="800" b="0" i="0" u="none" strike="noStrike">
                          <a:solidFill>
                            <a:srgbClr val="000000"/>
                          </a:solidFill>
                          <a:effectLst/>
                          <a:latin typeface="Calibri"/>
                        </a:rPr>
                        <a:t>   Piezometro</a:t>
                      </a:r>
                      <a:endParaRPr lang="it-IT" sz="800" b="0" i="1" u="none" strike="noStrike">
                        <a:solidFill>
                          <a:srgbClr val="000000"/>
                        </a:solidFill>
                        <a:effectLst/>
                        <a:latin typeface="Calibri"/>
                      </a:endParaRPr>
                    </a:p>
                  </a:txBody>
                  <a:tcPr marL="6971" marR="6971" marT="6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it-IT" sz="800" b="0" i="1" u="none" strike="noStrike">
                          <a:solidFill>
                            <a:srgbClr val="000000"/>
                          </a:solidFill>
                          <a:effectLst/>
                          <a:latin typeface="Calibri"/>
                        </a:rPr>
                        <a:t>Resp tecnico </a:t>
                      </a:r>
                      <a:r>
                        <a:rPr lang="it-IT" sz="800" b="0" i="0" u="none" strike="noStrike">
                          <a:solidFill>
                            <a:srgbClr val="000000"/>
                          </a:solidFill>
                          <a:effectLst/>
                          <a:latin typeface="Calibri"/>
                        </a:rPr>
                        <a:t>Geologo               Raffaela Petralla</a:t>
                      </a:r>
                      <a:endParaRPr lang="it-IT" sz="800" b="0" i="1" u="none" strike="noStrike">
                        <a:solidFill>
                          <a:srgbClr val="000000"/>
                        </a:solidFill>
                        <a:effectLst/>
                        <a:latin typeface="Calibri"/>
                      </a:endParaRP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r>
              <a:tr h="139418">
                <a:tc>
                  <a:txBody>
                    <a:bodyPr/>
                    <a:lstStyle/>
                    <a:p>
                      <a:pPr algn="l" fontAlgn="b"/>
                      <a:r>
                        <a:rPr lang="it-IT" sz="800" b="0" i="0" u="none" strike="noStrike">
                          <a:solidFill>
                            <a:srgbClr val="000000"/>
                          </a:solidFill>
                          <a:effectLst/>
                          <a:latin typeface="Calibri"/>
                        </a:rPr>
                        <a:t>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418">
                <a:tc>
                  <a:txBody>
                    <a:bodyPr/>
                    <a:lstStyle/>
                    <a:p>
                      <a:pPr algn="ctr" fontAlgn="ctr"/>
                      <a:r>
                        <a:rPr lang="it-IT" sz="800" b="1" i="0" u="none" strike="noStrike">
                          <a:solidFill>
                            <a:srgbClr val="000000"/>
                          </a:solidFill>
                          <a:effectLst/>
                          <a:latin typeface="Calibri"/>
                        </a:rPr>
                        <a:t>Litologia</a:t>
                      </a:r>
                    </a:p>
                  </a:txBody>
                  <a:tcPr marL="6971" marR="6971" marT="6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1" i="0" u="none" strike="noStrike">
                          <a:solidFill>
                            <a:srgbClr val="000000"/>
                          </a:solidFill>
                          <a:effectLst/>
                          <a:latin typeface="Calibri"/>
                        </a:rPr>
                        <a:t>Descrizione</a:t>
                      </a:r>
                    </a:p>
                  </a:txBody>
                  <a:tcPr marL="6971" marR="6971" marT="6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1" i="0" u="none" strike="noStrike">
                          <a:solidFill>
                            <a:srgbClr val="000000"/>
                          </a:solidFill>
                          <a:effectLst/>
                          <a:latin typeface="Calibri"/>
                        </a:rPr>
                        <a:t>Campioni</a:t>
                      </a:r>
                    </a:p>
                  </a:txBody>
                  <a:tcPr marL="6971" marR="6971" marT="6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1" i="0" u="none" strike="noStrike">
                          <a:solidFill>
                            <a:srgbClr val="000000"/>
                          </a:solidFill>
                          <a:effectLst/>
                          <a:latin typeface="Calibri"/>
                        </a:rPr>
                        <a:t> Rivestimento</a:t>
                      </a:r>
                    </a:p>
                  </a:txBody>
                  <a:tcPr marL="6971" marR="6971" marT="6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1" i="0" u="none" strike="noStrike">
                          <a:solidFill>
                            <a:srgbClr val="000000"/>
                          </a:solidFill>
                          <a:effectLst/>
                          <a:latin typeface="Calibri"/>
                        </a:rPr>
                        <a:t>Falda</a:t>
                      </a:r>
                    </a:p>
                  </a:txBody>
                  <a:tcPr marL="6971" marR="6971" marT="6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1" i="0" u="none" strike="noStrike">
                          <a:solidFill>
                            <a:srgbClr val="000000"/>
                          </a:solidFill>
                          <a:effectLst/>
                          <a:latin typeface="Calibri"/>
                        </a:rPr>
                        <a:t>Attrezzato</a:t>
                      </a:r>
                    </a:p>
                  </a:txBody>
                  <a:tcPr marL="6971" marR="6971" marT="6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1" i="0" u="none" strike="noStrike">
                          <a:solidFill>
                            <a:srgbClr val="000000"/>
                          </a:solidFill>
                          <a:effectLst/>
                          <a:latin typeface="Calibri"/>
                        </a:rPr>
                        <a:t>Superamenti</a:t>
                      </a:r>
                    </a:p>
                  </a:txBody>
                  <a:tcPr marL="6971" marR="6971" marT="6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7673">
                <a:tc>
                  <a:txBody>
                    <a:bodyPr/>
                    <a:lstStyle/>
                    <a:p>
                      <a:pPr algn="l" fontAlgn="b"/>
                      <a:r>
                        <a:rPr lang="it-IT" sz="800" b="0" i="0" u="none" strike="noStrike">
                          <a:solidFill>
                            <a:srgbClr val="000000"/>
                          </a:solidFill>
                          <a:effectLst/>
                          <a:latin typeface="Calibri"/>
                        </a:rPr>
                        <a:t>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D8C0"/>
                    </a:solidFill>
                  </a:tcPr>
                </a:tc>
                <a:tc>
                  <a:txBody>
                    <a:bodyPr/>
                    <a:lstStyle/>
                    <a:p>
                      <a:pPr algn="l" fontAlgn="b"/>
                      <a:r>
                        <a:rPr lang="it-IT" sz="800" b="0" i="0" u="none" strike="noStrike">
                          <a:solidFill>
                            <a:srgbClr val="000000"/>
                          </a:solidFill>
                          <a:effectLst/>
                          <a:latin typeface="Calibri"/>
                        </a:rPr>
                        <a:t>Materiale A                              Riporto 0,2 -1,3 m (materiale misto naturale e demolizione)        </a:t>
                      </a:r>
                      <a:r>
                        <a:rPr lang="it-IT" sz="800" b="0" i="1" u="none" strike="noStrike">
                          <a:solidFill>
                            <a:srgbClr val="000000"/>
                          </a:solidFill>
                          <a:effectLst/>
                          <a:latin typeface="Calibri"/>
                        </a:rPr>
                        <a:t>terreno</a:t>
                      </a:r>
                      <a:r>
                        <a:rPr lang="it-IT" sz="800" b="0" i="0" u="none" strike="noStrike">
                          <a:solidFill>
                            <a:srgbClr val="000000"/>
                          </a:solidFill>
                          <a:effectLst/>
                          <a:latin typeface="Calibri"/>
                        </a:rPr>
                        <a:t> </a:t>
                      </a:r>
                      <a:r>
                        <a:rPr lang="it-IT" sz="800" b="0" i="1" u="none" strike="noStrike">
                          <a:solidFill>
                            <a:srgbClr val="000000"/>
                          </a:solidFill>
                          <a:effectLst/>
                          <a:latin typeface="Calibri"/>
                        </a:rPr>
                        <a:t>vegetale 0-0,20 m</a:t>
                      </a:r>
                      <a:endParaRPr lang="it-IT" sz="800" b="0" i="0" u="none" strike="noStrike">
                        <a:solidFill>
                          <a:srgbClr val="000000"/>
                        </a:solidFill>
                        <a:effectLst/>
                        <a:latin typeface="Calibri"/>
                      </a:endParaRP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800" b="0" i="0" u="none" strike="noStrike">
                          <a:solidFill>
                            <a:srgbClr val="000000"/>
                          </a:solidFill>
                          <a:effectLst/>
                          <a:latin typeface="Calibri"/>
                        </a:rPr>
                        <a:t>(0,00-1,00 ) suolo</a:t>
                      </a:r>
                    </a:p>
                  </a:txBody>
                  <a:tcPr marL="6971" marR="6971" marT="6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1" i="0" u="none" strike="noStrike">
                          <a:solidFill>
                            <a:srgbClr val="FF0000"/>
                          </a:solidFill>
                          <a:effectLst/>
                          <a:latin typeface="Calibri"/>
                        </a:rPr>
                        <a:t> </a:t>
                      </a:r>
                    </a:p>
                  </a:txBody>
                  <a:tcPr marL="6971" marR="6971" marT="6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20160">
                <a:tc>
                  <a:txBody>
                    <a:bodyPr/>
                    <a:lstStyle/>
                    <a:p>
                      <a:pPr algn="l" fontAlgn="b"/>
                      <a:r>
                        <a:rPr lang="it-IT" sz="800" b="0" i="0" u="none" strike="noStrike">
                          <a:solidFill>
                            <a:srgbClr val="000000"/>
                          </a:solidFill>
                          <a:effectLst/>
                          <a:latin typeface="Calibri"/>
                        </a:rPr>
                        <a:t>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4DD"/>
                    </a:solidFill>
                  </a:tcPr>
                </a:tc>
                <a:tc>
                  <a:txBody>
                    <a:bodyPr/>
                    <a:lstStyle/>
                    <a:p>
                      <a:pPr algn="l" fontAlgn="b"/>
                      <a:r>
                        <a:rPr lang="it-IT" sz="800" b="0" i="0" u="none" strike="noStrike">
                          <a:solidFill>
                            <a:srgbClr val="000000"/>
                          </a:solidFill>
                          <a:effectLst/>
                          <a:latin typeface="Calibri"/>
                        </a:rPr>
                        <a:t>Materiale B                                            (-1,3-5,2)                                              (materiale fine costituito da cenere grigio chiara saturo di acqua molto plastico ed estremamente omogeneo)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 </a:t>
                      </a:r>
                    </a:p>
                  </a:txBody>
                  <a:tcPr marL="6971" marR="6971" marT="6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4723">
                <a:tc>
                  <a:txBody>
                    <a:bodyPr/>
                    <a:lstStyle/>
                    <a:p>
                      <a:pPr algn="l" fontAlgn="b"/>
                      <a:r>
                        <a:rPr lang="it-IT" sz="800" b="0" i="0" u="none" strike="noStrike">
                          <a:solidFill>
                            <a:srgbClr val="000000"/>
                          </a:solidFill>
                          <a:effectLst/>
                          <a:latin typeface="Calibri"/>
                        </a:rPr>
                        <a:t>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8F90"/>
                    </a:solidFill>
                  </a:tcPr>
                </a:tc>
                <a:tc>
                  <a:txBody>
                    <a:bodyPr/>
                    <a:lstStyle/>
                    <a:p>
                      <a:pPr algn="l" fontAlgn="b"/>
                      <a:r>
                        <a:rPr lang="it-IT" sz="800" b="0" i="0" u="none" strike="noStrike">
                          <a:solidFill>
                            <a:srgbClr val="000000"/>
                          </a:solidFill>
                          <a:effectLst/>
                          <a:latin typeface="Calibri"/>
                        </a:rPr>
                        <a:t>Materiale C                                               (-5,2-6,8) materiale argilloso sabbioso verde con numerosi clasti (non plastico e non saturo)                        Alla profondità di -6,5 -6,8 si è rinvenuto un livello argilloso nerastro campionato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800" b="0" i="0" u="none" strike="noStrike">
                          <a:solidFill>
                            <a:srgbClr val="000000"/>
                          </a:solidFill>
                          <a:effectLst/>
                          <a:latin typeface="Calibri"/>
                        </a:rPr>
                        <a:t>(-5,2 - 5,6 ) Rifiuto                             (-6,5-6,8)    Rifiuto</a:t>
                      </a:r>
                    </a:p>
                  </a:txBody>
                  <a:tcPr marL="6971" marR="6971" marT="6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 </a:t>
                      </a:r>
                    </a:p>
                  </a:txBody>
                  <a:tcPr marL="6971" marR="6971" marT="6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78334">
                <a:tc>
                  <a:txBody>
                    <a:bodyPr/>
                    <a:lstStyle/>
                    <a:p>
                      <a:pPr algn="l" fontAlgn="b"/>
                      <a:r>
                        <a:rPr lang="it-IT" sz="800" b="0" i="0" u="none" strike="noStrike">
                          <a:solidFill>
                            <a:srgbClr val="000000"/>
                          </a:solidFill>
                          <a:effectLst/>
                          <a:latin typeface="Calibri"/>
                        </a:rPr>
                        <a:t>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F7"/>
                    </a:solidFill>
                  </a:tcPr>
                </a:tc>
                <a:tc>
                  <a:txBody>
                    <a:bodyPr/>
                    <a:lstStyle/>
                    <a:p>
                      <a:pPr algn="l" fontAlgn="ctr"/>
                      <a:r>
                        <a:rPr lang="it-IT" sz="800" b="0" i="0" u="none" strike="noStrike">
                          <a:solidFill>
                            <a:srgbClr val="000000"/>
                          </a:solidFill>
                          <a:effectLst/>
                          <a:latin typeface="Calibri"/>
                        </a:rPr>
                        <a:t>(-6,80 -13,50 m) ghiaia con interstrati argillo/sabbiosi                      (-13,3 -13,5m)     livello argilloso                                       </a:t>
                      </a:r>
                    </a:p>
                  </a:txBody>
                  <a:tcPr marL="6971" marR="6971" marT="6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800" b="0" i="0" u="none" strike="noStrike">
                          <a:solidFill>
                            <a:srgbClr val="000000"/>
                          </a:solidFill>
                          <a:effectLst/>
                          <a:latin typeface="Calibri"/>
                        </a:rPr>
                        <a:t>(-9,30-9,5)suolo frangia capillare</a:t>
                      </a:r>
                    </a:p>
                  </a:txBody>
                  <a:tcPr marL="6971" marR="6971" marT="6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800" b="0" i="0" u="none" strike="noStrike">
                          <a:solidFill>
                            <a:srgbClr val="000000"/>
                          </a:solidFill>
                          <a:effectLst/>
                          <a:latin typeface="Calibri"/>
                        </a:rPr>
                        <a:t>(-11,32 TP)</a:t>
                      </a:r>
                    </a:p>
                  </a:txBody>
                  <a:tcPr marL="6971" marR="6971" marT="6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dirty="0">
                          <a:solidFill>
                            <a:srgbClr val="000000"/>
                          </a:solidFill>
                          <a:effectLst/>
                          <a:latin typeface="Calibri"/>
                        </a:rPr>
                        <a:t> </a:t>
                      </a:r>
                    </a:p>
                  </a:txBody>
                  <a:tcPr marL="6971" marR="6971" marT="6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itolo 2"/>
          <p:cNvSpPr>
            <a:spLocks noGrp="1"/>
          </p:cNvSpPr>
          <p:nvPr>
            <p:ph type="title"/>
          </p:nvPr>
        </p:nvSpPr>
        <p:spPr>
          <a:xfrm>
            <a:off x="457200" y="274638"/>
            <a:ext cx="8229600" cy="778098"/>
          </a:xfrm>
        </p:spPr>
        <p:txBody>
          <a:bodyPr/>
          <a:lstStyle/>
          <a:p>
            <a:pPr algn="ctr"/>
            <a:r>
              <a:rPr lang="it-IT" sz="2400" dirty="0" smtClean="0">
                <a:solidFill>
                  <a:srgbClr val="4E5B6F"/>
                </a:solidFill>
              </a:rPr>
              <a:t>Stratigrafia e Risultati </a:t>
            </a:r>
            <a:r>
              <a:rPr lang="it-IT" sz="2400" dirty="0">
                <a:solidFill>
                  <a:srgbClr val="4E5B6F"/>
                </a:solidFill>
              </a:rPr>
              <a:t>analisi </a:t>
            </a:r>
            <a:r>
              <a:rPr lang="it-IT" sz="2400" dirty="0" smtClean="0">
                <a:solidFill>
                  <a:srgbClr val="4E5B6F"/>
                </a:solidFill>
              </a:rPr>
              <a:t>P3</a:t>
            </a:r>
            <a:endParaRPr lang="it-IT" dirty="0"/>
          </a:p>
        </p:txBody>
      </p:sp>
      <p:sp>
        <p:nvSpPr>
          <p:cNvPr id="4" name="Segnaposto piè di pagina 3"/>
          <p:cNvSpPr>
            <a:spLocks noGrp="1"/>
          </p:cNvSpPr>
          <p:nvPr>
            <p:ph type="ftr" sz="quarter" idx="11"/>
          </p:nvPr>
        </p:nvSpPr>
        <p:spPr/>
        <p:txBody>
          <a:bodyPr/>
          <a:lstStyle/>
          <a:p>
            <a:pPr>
              <a:defRPr/>
            </a:pPr>
            <a:r>
              <a:rPr lang="it-IT" smtClean="0"/>
              <a:t>Terni 17-18 giugno 2016</a:t>
            </a:r>
            <a:endParaRPr lang="it-IT"/>
          </a:p>
        </p:txBody>
      </p:sp>
    </p:spTree>
    <p:extLst>
      <p:ext uri="{BB962C8B-B14F-4D97-AF65-F5344CB8AC3E}">
        <p14:creationId xmlns:p14="http://schemas.microsoft.com/office/powerpoint/2010/main" val="2646123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274638"/>
            <a:ext cx="8229600" cy="706090"/>
          </a:xfrm>
        </p:spPr>
        <p:txBody>
          <a:bodyPr/>
          <a:lstStyle/>
          <a:p>
            <a:pPr algn="ctr"/>
            <a:r>
              <a:rPr lang="it-IT" sz="2400" dirty="0">
                <a:solidFill>
                  <a:srgbClr val="4E5B6F"/>
                </a:solidFill>
              </a:rPr>
              <a:t>Risultati analisi </a:t>
            </a:r>
            <a:r>
              <a:rPr lang="it-IT" sz="2400" dirty="0" smtClean="0">
                <a:solidFill>
                  <a:srgbClr val="4E5B6F"/>
                </a:solidFill>
              </a:rPr>
              <a:t>P4</a:t>
            </a:r>
            <a:endParaRPr lang="it-IT" dirty="0"/>
          </a:p>
        </p:txBody>
      </p:sp>
      <p:sp>
        <p:nvSpPr>
          <p:cNvPr id="4" name="Segnaposto piè di pagina 3"/>
          <p:cNvSpPr>
            <a:spLocks noGrp="1"/>
          </p:cNvSpPr>
          <p:nvPr>
            <p:ph type="ftr" sz="quarter" idx="11"/>
          </p:nvPr>
        </p:nvSpPr>
        <p:spPr/>
        <p:txBody>
          <a:bodyPr/>
          <a:lstStyle/>
          <a:p>
            <a:pPr>
              <a:defRPr/>
            </a:pPr>
            <a:r>
              <a:rPr lang="it-IT" smtClean="0"/>
              <a:t>Terni 17-18 giugno 2016</a:t>
            </a:r>
            <a:endParaRPr lang="it-IT"/>
          </a:p>
        </p:txBody>
      </p:sp>
      <p:graphicFrame>
        <p:nvGraphicFramePr>
          <p:cNvPr id="7" name="Segnaposto contenuto 6"/>
          <p:cNvGraphicFramePr>
            <a:graphicFrameLocks noGrp="1"/>
          </p:cNvGraphicFramePr>
          <p:nvPr>
            <p:ph idx="1"/>
            <p:extLst>
              <p:ext uri="{D42A27DB-BD31-4B8C-83A1-F6EECF244321}">
                <p14:modId xmlns:p14="http://schemas.microsoft.com/office/powerpoint/2010/main" val="2812710829"/>
              </p:ext>
            </p:extLst>
          </p:nvPr>
        </p:nvGraphicFramePr>
        <p:xfrm>
          <a:off x="1753198" y="1478323"/>
          <a:ext cx="5637603" cy="4531593"/>
        </p:xfrm>
        <a:graphic>
          <a:graphicData uri="http://schemas.openxmlformats.org/drawingml/2006/table">
            <a:tbl>
              <a:tblPr/>
              <a:tblGrid>
                <a:gridCol w="908011"/>
                <a:gridCol w="1454581"/>
                <a:gridCol w="837486"/>
                <a:gridCol w="634726"/>
                <a:gridCol w="628115"/>
                <a:gridCol w="520123"/>
                <a:gridCol w="654561"/>
              </a:tblGrid>
              <a:tr h="397014">
                <a:tc>
                  <a:txBody>
                    <a:bodyPr/>
                    <a:lstStyle/>
                    <a:p>
                      <a:pPr algn="l" fontAlgn="b"/>
                      <a:r>
                        <a:rPr lang="it-IT" sz="800" b="1" i="1" u="none" strike="noStrike" dirty="0">
                          <a:solidFill>
                            <a:srgbClr val="000000"/>
                          </a:solidFill>
                          <a:effectLst/>
                          <a:latin typeface="Calibri"/>
                        </a:rPr>
                        <a:t>Cantiere </a:t>
                      </a:r>
                      <a:r>
                        <a:rPr lang="it-IT" sz="800" b="1" i="0" u="none" strike="noStrike" dirty="0">
                          <a:solidFill>
                            <a:srgbClr val="000000"/>
                          </a:solidFill>
                          <a:effectLst/>
                          <a:latin typeface="Calibri"/>
                        </a:rPr>
                        <a:t> Sito TR 012                        Area ex discarica </a:t>
                      </a:r>
                      <a:r>
                        <a:rPr lang="it-IT" sz="800" b="1" i="0" u="none" strike="noStrike" dirty="0" err="1">
                          <a:solidFill>
                            <a:srgbClr val="000000"/>
                          </a:solidFill>
                          <a:effectLst/>
                          <a:latin typeface="Calibri"/>
                        </a:rPr>
                        <a:t>Polymer</a:t>
                      </a:r>
                      <a:endParaRPr lang="it-IT" sz="800" b="1" i="1" u="none" strike="noStrike" dirty="0">
                        <a:solidFill>
                          <a:srgbClr val="000000"/>
                        </a:solidFill>
                        <a:effectLst/>
                        <a:latin typeface="Calibri"/>
                      </a:endParaRPr>
                    </a:p>
                  </a:txBody>
                  <a:tcPr marL="6617" marR="6617" marT="6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1" i="1" u="none" strike="noStrike">
                          <a:solidFill>
                            <a:srgbClr val="000000"/>
                          </a:solidFill>
                          <a:effectLst/>
                          <a:latin typeface="Calibri"/>
                        </a:rPr>
                        <a:t>Sondaggio                               </a:t>
                      </a:r>
                      <a:r>
                        <a:rPr lang="it-IT" sz="1000" b="1" i="0" u="none" strike="noStrike">
                          <a:solidFill>
                            <a:srgbClr val="000000"/>
                          </a:solidFill>
                          <a:effectLst/>
                          <a:latin typeface="Calibri"/>
                        </a:rPr>
                        <a:t>P4     </a:t>
                      </a:r>
                      <a:r>
                        <a:rPr lang="it-IT" sz="800" b="1" i="0" u="none" strike="noStrike">
                          <a:solidFill>
                            <a:srgbClr val="000000"/>
                          </a:solidFill>
                          <a:effectLst/>
                          <a:latin typeface="Calibri"/>
                        </a:rPr>
                        <a:t>Testa Pozzo 113,991 m  s.l.m.</a:t>
                      </a:r>
                      <a:endParaRPr lang="it-IT" sz="800" b="1" i="1" u="none" strike="noStrike">
                        <a:solidFill>
                          <a:srgbClr val="000000"/>
                        </a:solidFill>
                        <a:effectLst/>
                        <a:latin typeface="Calibri"/>
                      </a:endParaRPr>
                    </a:p>
                  </a:txBody>
                  <a:tcPr marL="6617" marR="6617" marT="66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800" b="1" i="1" u="none" strike="noStrike">
                          <a:solidFill>
                            <a:srgbClr val="000000"/>
                          </a:solidFill>
                          <a:effectLst/>
                          <a:latin typeface="Calibri"/>
                        </a:rPr>
                        <a:t>Profondità raggiunta </a:t>
                      </a:r>
                      <a:r>
                        <a:rPr lang="it-IT" sz="800" b="1" i="0" u="none" strike="noStrike">
                          <a:solidFill>
                            <a:srgbClr val="000000"/>
                          </a:solidFill>
                          <a:effectLst/>
                          <a:latin typeface="Calibri"/>
                        </a:rPr>
                        <a:t>-13,50</a:t>
                      </a:r>
                      <a:endParaRPr lang="it-IT" sz="800" b="1" i="1" u="none" strike="noStrike">
                        <a:solidFill>
                          <a:srgbClr val="000000"/>
                        </a:solidFill>
                        <a:effectLst/>
                        <a:latin typeface="Calibri"/>
                      </a:endParaRPr>
                    </a:p>
                  </a:txBody>
                  <a:tcPr marL="6617" marR="6617" marT="66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617" marR="6617" marT="6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617" marR="6617" marT="6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617" marR="6617" marT="6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617" marR="6617" marT="6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631">
                <a:tc>
                  <a:txBody>
                    <a:bodyPr/>
                    <a:lstStyle/>
                    <a:p>
                      <a:pPr algn="l" fontAlgn="b"/>
                      <a:r>
                        <a:rPr lang="it-IT" sz="800" b="0" i="0" u="none" strike="noStrike">
                          <a:solidFill>
                            <a:srgbClr val="000000"/>
                          </a:solidFill>
                          <a:effectLst/>
                          <a:latin typeface="Calibri"/>
                        </a:rPr>
                        <a:t> </a:t>
                      </a:r>
                    </a:p>
                  </a:txBody>
                  <a:tcPr marL="6617" marR="6617" marT="6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800" b="0" i="1" u="none" strike="noStrike">
                          <a:solidFill>
                            <a:srgbClr val="000000"/>
                          </a:solidFill>
                          <a:effectLst/>
                          <a:latin typeface="Calibri"/>
                        </a:rPr>
                        <a:t>Metodo di perforazione</a:t>
                      </a:r>
                      <a:r>
                        <a:rPr lang="it-IT" sz="800" b="0" i="0" u="none" strike="noStrike">
                          <a:solidFill>
                            <a:srgbClr val="000000"/>
                          </a:solidFill>
                          <a:effectLst/>
                          <a:latin typeface="Calibri"/>
                        </a:rPr>
                        <a:t>        Carotaggio ambientale continuo</a:t>
                      </a:r>
                      <a:endParaRPr lang="it-IT" sz="800" b="0" i="1" u="none" strike="noStrike">
                        <a:solidFill>
                          <a:srgbClr val="000000"/>
                        </a:solidFill>
                        <a:effectLst/>
                        <a:latin typeface="Calibri"/>
                      </a:endParaRPr>
                    </a:p>
                  </a:txBody>
                  <a:tcPr marL="6617" marR="6617" marT="66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617" marR="6617" marT="6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800" b="0" i="1" u="none" strike="noStrike">
                          <a:solidFill>
                            <a:srgbClr val="000000"/>
                          </a:solidFill>
                          <a:effectLst/>
                          <a:latin typeface="Calibri"/>
                        </a:rPr>
                        <a:t>Data inizio sondaggio</a:t>
                      </a:r>
                    </a:p>
                  </a:txBody>
                  <a:tcPr marL="6617" marR="6617" marT="6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800" b="0" i="1" u="none" strike="noStrike">
                          <a:solidFill>
                            <a:srgbClr val="000000"/>
                          </a:solidFill>
                          <a:effectLst/>
                          <a:latin typeface="Calibri"/>
                        </a:rPr>
                        <a:t>Data fine sondaggio</a:t>
                      </a:r>
                    </a:p>
                  </a:txBody>
                  <a:tcPr marL="6617" marR="6617" marT="6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617" marR="6617" marT="6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617" marR="6617" marT="6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825">
                <a:tc>
                  <a:txBody>
                    <a:bodyPr/>
                    <a:lstStyle/>
                    <a:p>
                      <a:pPr algn="l" fontAlgn="b"/>
                      <a:r>
                        <a:rPr lang="it-IT" sz="800" b="0" i="0" u="none" strike="noStrike">
                          <a:solidFill>
                            <a:srgbClr val="000000"/>
                          </a:solidFill>
                          <a:effectLst/>
                          <a:latin typeface="Calibri"/>
                        </a:rPr>
                        <a:t> </a:t>
                      </a:r>
                    </a:p>
                  </a:txBody>
                  <a:tcPr marL="6617" marR="6617" marT="6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800" b="0" i="1" u="none" strike="noStrike">
                          <a:solidFill>
                            <a:srgbClr val="000000"/>
                          </a:solidFill>
                          <a:effectLst/>
                          <a:latin typeface="Calibri"/>
                        </a:rPr>
                        <a:t>Insatallazioni</a:t>
                      </a:r>
                      <a:r>
                        <a:rPr lang="it-IT" sz="800" b="0" i="0" u="none" strike="noStrike">
                          <a:solidFill>
                            <a:srgbClr val="000000"/>
                          </a:solidFill>
                          <a:effectLst/>
                          <a:latin typeface="Calibri"/>
                        </a:rPr>
                        <a:t>   Piezometro</a:t>
                      </a:r>
                      <a:endParaRPr lang="it-IT" sz="800" b="0" i="1" u="none" strike="noStrike">
                        <a:solidFill>
                          <a:srgbClr val="000000"/>
                        </a:solidFill>
                        <a:effectLst/>
                        <a:latin typeface="Calibri"/>
                      </a:endParaRPr>
                    </a:p>
                  </a:txBody>
                  <a:tcPr marL="6617" marR="6617" marT="66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617" marR="6617" marT="6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617" marR="6617" marT="6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617" marR="6617" marT="6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it-IT" sz="800" b="0" i="1" u="none" strike="noStrike">
                          <a:solidFill>
                            <a:srgbClr val="000000"/>
                          </a:solidFill>
                          <a:effectLst/>
                          <a:latin typeface="Calibri"/>
                        </a:rPr>
                        <a:t>Resp tecnico </a:t>
                      </a:r>
                      <a:r>
                        <a:rPr lang="it-IT" sz="800" b="0" i="0" u="none" strike="noStrike">
                          <a:solidFill>
                            <a:srgbClr val="000000"/>
                          </a:solidFill>
                          <a:effectLst/>
                          <a:latin typeface="Calibri"/>
                        </a:rPr>
                        <a:t>Geologo               Raffaela Petralla</a:t>
                      </a:r>
                      <a:endParaRPr lang="it-IT" sz="800" b="0" i="1" u="none" strike="noStrike">
                        <a:solidFill>
                          <a:srgbClr val="000000"/>
                        </a:solidFill>
                        <a:effectLst/>
                        <a:latin typeface="Calibri"/>
                      </a:endParaRPr>
                    </a:p>
                  </a:txBody>
                  <a:tcPr marL="6617" marR="6617" marT="6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r>
              <a:tr h="132338">
                <a:tc>
                  <a:txBody>
                    <a:bodyPr/>
                    <a:lstStyle/>
                    <a:p>
                      <a:pPr algn="ctr" fontAlgn="ctr"/>
                      <a:r>
                        <a:rPr lang="it-IT" sz="800" b="1" i="0" u="none" strike="noStrike">
                          <a:solidFill>
                            <a:srgbClr val="000000"/>
                          </a:solidFill>
                          <a:effectLst/>
                          <a:latin typeface="Calibri"/>
                        </a:rPr>
                        <a:t>Litologia</a:t>
                      </a:r>
                    </a:p>
                  </a:txBody>
                  <a:tcPr marL="6617" marR="6617" marT="66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1" i="0" u="none" strike="noStrike">
                          <a:solidFill>
                            <a:srgbClr val="000000"/>
                          </a:solidFill>
                          <a:effectLst/>
                          <a:latin typeface="Calibri"/>
                        </a:rPr>
                        <a:t>Descrizione</a:t>
                      </a:r>
                    </a:p>
                  </a:txBody>
                  <a:tcPr marL="6617" marR="6617" marT="66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1" i="0" u="none" strike="noStrike">
                          <a:solidFill>
                            <a:srgbClr val="000000"/>
                          </a:solidFill>
                          <a:effectLst/>
                          <a:latin typeface="Calibri"/>
                        </a:rPr>
                        <a:t>Campioni</a:t>
                      </a:r>
                    </a:p>
                  </a:txBody>
                  <a:tcPr marL="6617" marR="6617" marT="66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1" i="0" u="none" strike="noStrike">
                          <a:solidFill>
                            <a:srgbClr val="000000"/>
                          </a:solidFill>
                          <a:effectLst/>
                          <a:latin typeface="Calibri"/>
                        </a:rPr>
                        <a:t> Rivestimento</a:t>
                      </a:r>
                    </a:p>
                  </a:txBody>
                  <a:tcPr marL="6617" marR="6617" marT="66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1" i="0" u="none" strike="noStrike">
                          <a:solidFill>
                            <a:srgbClr val="000000"/>
                          </a:solidFill>
                          <a:effectLst/>
                          <a:latin typeface="Calibri"/>
                        </a:rPr>
                        <a:t>Falda</a:t>
                      </a:r>
                    </a:p>
                  </a:txBody>
                  <a:tcPr marL="6617" marR="6617" marT="66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1" i="0" u="none" strike="noStrike">
                          <a:solidFill>
                            <a:srgbClr val="000000"/>
                          </a:solidFill>
                          <a:effectLst/>
                          <a:latin typeface="Calibri"/>
                        </a:rPr>
                        <a:t>Attrezzato</a:t>
                      </a:r>
                    </a:p>
                  </a:txBody>
                  <a:tcPr marL="6617" marR="6617" marT="66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1" i="0" u="none" strike="noStrike">
                          <a:solidFill>
                            <a:srgbClr val="000000"/>
                          </a:solidFill>
                          <a:effectLst/>
                          <a:latin typeface="Calibri"/>
                        </a:rPr>
                        <a:t>Superamenti</a:t>
                      </a:r>
                    </a:p>
                  </a:txBody>
                  <a:tcPr marL="6617" marR="6617" marT="66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8904">
                <a:tc>
                  <a:txBody>
                    <a:bodyPr/>
                    <a:lstStyle/>
                    <a:p>
                      <a:pPr algn="l" fontAlgn="b"/>
                      <a:r>
                        <a:rPr lang="it-IT" sz="800" b="0" i="0" u="none" strike="noStrike">
                          <a:solidFill>
                            <a:srgbClr val="000000"/>
                          </a:solidFill>
                          <a:effectLst/>
                          <a:latin typeface="Calibri"/>
                        </a:rPr>
                        <a:t> </a:t>
                      </a:r>
                    </a:p>
                  </a:txBody>
                  <a:tcPr marL="6617" marR="6617" marT="6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D8C0"/>
                    </a:solidFill>
                  </a:tcPr>
                </a:tc>
                <a:tc>
                  <a:txBody>
                    <a:bodyPr/>
                    <a:lstStyle/>
                    <a:p>
                      <a:pPr algn="l" fontAlgn="b"/>
                      <a:r>
                        <a:rPr lang="it-IT" sz="800" b="0" i="0" u="none" strike="noStrike">
                          <a:solidFill>
                            <a:srgbClr val="000000"/>
                          </a:solidFill>
                          <a:effectLst/>
                          <a:latin typeface="Calibri"/>
                        </a:rPr>
                        <a:t>Materiale A                                            Riporto 0,0 -1,9 m (materiale misto naturale e demolizione)          </a:t>
                      </a:r>
                      <a:r>
                        <a:rPr lang="it-IT" sz="800" b="0" i="1" u="none" strike="noStrike">
                          <a:solidFill>
                            <a:srgbClr val="000000"/>
                          </a:solidFill>
                          <a:effectLst/>
                          <a:latin typeface="Calibri"/>
                        </a:rPr>
                        <a:t>terreno</a:t>
                      </a:r>
                      <a:r>
                        <a:rPr lang="it-IT" sz="800" b="0" i="0" u="none" strike="noStrike">
                          <a:solidFill>
                            <a:srgbClr val="000000"/>
                          </a:solidFill>
                          <a:effectLst/>
                          <a:latin typeface="Calibri"/>
                        </a:rPr>
                        <a:t> </a:t>
                      </a:r>
                      <a:r>
                        <a:rPr lang="it-IT" sz="800" b="0" i="1" u="none" strike="noStrike">
                          <a:solidFill>
                            <a:srgbClr val="000000"/>
                          </a:solidFill>
                          <a:effectLst/>
                          <a:latin typeface="Calibri"/>
                        </a:rPr>
                        <a:t>vegetale 0-0,20 m</a:t>
                      </a:r>
                      <a:endParaRPr lang="it-IT" sz="800" b="0" i="0" u="none" strike="noStrike">
                        <a:solidFill>
                          <a:srgbClr val="000000"/>
                        </a:solidFill>
                        <a:effectLst/>
                        <a:latin typeface="Calibri"/>
                      </a:endParaRPr>
                    </a:p>
                  </a:txBody>
                  <a:tcPr marL="6617" marR="6617" marT="6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800" b="0" i="0" u="none" strike="noStrike">
                          <a:solidFill>
                            <a:srgbClr val="000000"/>
                          </a:solidFill>
                          <a:effectLst/>
                          <a:latin typeface="Calibri"/>
                        </a:rPr>
                        <a:t>(0,00-1,00 ) suolo</a:t>
                      </a:r>
                    </a:p>
                  </a:txBody>
                  <a:tcPr marL="6617" marR="6617" marT="66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617" marR="6617" marT="6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617" marR="6617" marT="6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617" marR="6617" marT="6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1" i="0" u="none" strike="noStrike">
                          <a:solidFill>
                            <a:srgbClr val="FF0000"/>
                          </a:solidFill>
                          <a:effectLst/>
                          <a:latin typeface="Calibri"/>
                        </a:rPr>
                        <a:t> </a:t>
                      </a:r>
                    </a:p>
                  </a:txBody>
                  <a:tcPr marL="6617" marR="6617" marT="66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53581">
                <a:tc>
                  <a:txBody>
                    <a:bodyPr/>
                    <a:lstStyle/>
                    <a:p>
                      <a:pPr algn="l" fontAlgn="b"/>
                      <a:r>
                        <a:rPr lang="it-IT" sz="800" b="0" i="0" u="none" strike="noStrike">
                          <a:solidFill>
                            <a:srgbClr val="000000"/>
                          </a:solidFill>
                          <a:effectLst/>
                          <a:latin typeface="Calibri"/>
                        </a:rPr>
                        <a:t> </a:t>
                      </a:r>
                    </a:p>
                  </a:txBody>
                  <a:tcPr marL="6617" marR="6617" marT="6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4DD"/>
                    </a:solidFill>
                  </a:tcPr>
                </a:tc>
                <a:tc>
                  <a:txBody>
                    <a:bodyPr/>
                    <a:lstStyle/>
                    <a:p>
                      <a:pPr algn="l" fontAlgn="b"/>
                      <a:r>
                        <a:rPr lang="it-IT" sz="800" b="0" i="0" u="none" strike="noStrike">
                          <a:solidFill>
                            <a:srgbClr val="000000"/>
                          </a:solidFill>
                          <a:effectLst/>
                          <a:latin typeface="Calibri"/>
                        </a:rPr>
                        <a:t>Materiale B                                                 (-1,9-5,9)                                              (materiale fine costituito da cenere grigio chiara saturo di acqua molto plastico ed estremamente omogeneo)                           </a:t>
                      </a:r>
                    </a:p>
                  </a:txBody>
                  <a:tcPr marL="6617" marR="6617" marT="6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617" marR="6617" marT="6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617" marR="6617" marT="6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617" marR="6617" marT="6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617" marR="6617" marT="6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0" i="0" u="none" strike="noStrike">
                          <a:solidFill>
                            <a:srgbClr val="000000"/>
                          </a:solidFill>
                          <a:effectLst/>
                          <a:latin typeface="Calibri"/>
                        </a:rPr>
                        <a:t> </a:t>
                      </a:r>
                    </a:p>
                  </a:txBody>
                  <a:tcPr marL="6617" marR="6617" marT="66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11640">
                <a:tc>
                  <a:txBody>
                    <a:bodyPr/>
                    <a:lstStyle/>
                    <a:p>
                      <a:pPr algn="l" fontAlgn="b"/>
                      <a:r>
                        <a:rPr lang="it-IT" sz="800" b="0" i="0" u="none" strike="noStrike">
                          <a:solidFill>
                            <a:srgbClr val="000000"/>
                          </a:solidFill>
                          <a:effectLst/>
                          <a:latin typeface="Calibri"/>
                        </a:rPr>
                        <a:t> </a:t>
                      </a:r>
                    </a:p>
                  </a:txBody>
                  <a:tcPr marL="6617" marR="6617" marT="6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8F90"/>
                    </a:solidFill>
                  </a:tcPr>
                </a:tc>
                <a:tc>
                  <a:txBody>
                    <a:bodyPr/>
                    <a:lstStyle/>
                    <a:p>
                      <a:pPr algn="l" fontAlgn="b"/>
                      <a:r>
                        <a:rPr lang="it-IT" sz="800" b="0" i="0" u="none" strike="noStrike">
                          <a:solidFill>
                            <a:srgbClr val="000000"/>
                          </a:solidFill>
                          <a:effectLst/>
                          <a:latin typeface="Calibri"/>
                        </a:rPr>
                        <a:t>Materiale C        (-5,9-9,5)                               materiale argilloso verdastro con numerosi clasti e laterizi                          (-5,9-6,9)                                                                    dalla profondità di -6,9 a -9,5 si è rinvenuto un livello argilloso nerastro ricco di clasti arrotondati carbonatici   </a:t>
                      </a:r>
                    </a:p>
                  </a:txBody>
                  <a:tcPr marL="6617" marR="6617" marT="6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800" b="0" i="0" u="none" strike="noStrike">
                          <a:solidFill>
                            <a:srgbClr val="000000"/>
                          </a:solidFill>
                          <a:effectLst/>
                          <a:latin typeface="Calibri"/>
                        </a:rPr>
                        <a:t>(-6,5 - 6,80)   Rifiuto                             (-8,0 - 8,40)   Rifiuto</a:t>
                      </a:r>
                    </a:p>
                  </a:txBody>
                  <a:tcPr marL="6617" marR="6617" marT="66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617" marR="6617" marT="6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617" marR="6617" marT="6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617" marR="6617" marT="6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617" marR="6617" marT="6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4028">
                <a:tc>
                  <a:txBody>
                    <a:bodyPr/>
                    <a:lstStyle/>
                    <a:p>
                      <a:pPr algn="l" fontAlgn="b"/>
                      <a:r>
                        <a:rPr lang="it-IT" sz="800" b="0" i="0" u="none" strike="noStrike">
                          <a:solidFill>
                            <a:srgbClr val="000000"/>
                          </a:solidFill>
                          <a:effectLst/>
                          <a:latin typeface="Calibri"/>
                        </a:rPr>
                        <a:t> </a:t>
                      </a:r>
                    </a:p>
                  </a:txBody>
                  <a:tcPr marL="6617" marR="6617" marT="6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F7"/>
                    </a:solidFill>
                  </a:tcPr>
                </a:tc>
                <a:tc>
                  <a:txBody>
                    <a:bodyPr/>
                    <a:lstStyle/>
                    <a:p>
                      <a:pPr algn="l" fontAlgn="ctr"/>
                      <a:r>
                        <a:rPr lang="it-IT" sz="800" b="0" i="0" u="none" strike="noStrike">
                          <a:solidFill>
                            <a:srgbClr val="000000"/>
                          </a:solidFill>
                          <a:effectLst/>
                          <a:latin typeface="Calibri"/>
                        </a:rPr>
                        <a:t>(-9,5 -13,50 m) ghiaia con interstrati argillo/sabbiosi                          </a:t>
                      </a:r>
                    </a:p>
                  </a:txBody>
                  <a:tcPr marL="6617" marR="6617" marT="66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800" b="0" i="0" u="none" strike="noStrike">
                          <a:solidFill>
                            <a:srgbClr val="000000"/>
                          </a:solidFill>
                          <a:effectLst/>
                          <a:latin typeface="Calibri"/>
                        </a:rPr>
                        <a:t>(-10 -10,50) suolo</a:t>
                      </a:r>
                    </a:p>
                  </a:txBody>
                  <a:tcPr marL="6617" marR="6617" marT="66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617" marR="6617" marT="6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800" b="0" i="0" u="none" strike="noStrike" dirty="0">
                          <a:solidFill>
                            <a:srgbClr val="000000"/>
                          </a:solidFill>
                          <a:effectLst/>
                          <a:latin typeface="Calibri"/>
                        </a:rPr>
                        <a:t>(-12,0 </a:t>
                      </a:r>
                      <a:r>
                        <a:rPr lang="it-IT" sz="800" b="0" i="0" u="none" strike="noStrike" dirty="0" err="1" smtClean="0">
                          <a:solidFill>
                            <a:srgbClr val="000000"/>
                          </a:solidFill>
                          <a:effectLst/>
                          <a:latin typeface="Calibri"/>
                        </a:rPr>
                        <a:t>wt</a:t>
                      </a:r>
                      <a:r>
                        <a:rPr lang="it-IT" sz="800" b="0" i="0" u="none" strike="noStrike" dirty="0" smtClean="0">
                          <a:solidFill>
                            <a:srgbClr val="000000"/>
                          </a:solidFill>
                          <a:effectLst/>
                          <a:latin typeface="Calibri"/>
                        </a:rPr>
                        <a:t>)</a:t>
                      </a:r>
                      <a:endParaRPr lang="it-IT" sz="800" b="0" i="0" u="none" strike="noStrike" dirty="0">
                        <a:solidFill>
                          <a:srgbClr val="000000"/>
                        </a:solidFill>
                        <a:effectLst/>
                        <a:latin typeface="Calibri"/>
                      </a:endParaRPr>
                    </a:p>
                  </a:txBody>
                  <a:tcPr marL="6617" marR="6617" marT="66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a:rPr>
                        <a:t> </a:t>
                      </a:r>
                    </a:p>
                  </a:txBody>
                  <a:tcPr marL="6617" marR="6617" marT="6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dirty="0">
                          <a:solidFill>
                            <a:srgbClr val="000000"/>
                          </a:solidFill>
                          <a:effectLst/>
                          <a:latin typeface="Calibri"/>
                        </a:rPr>
                        <a:t> </a:t>
                      </a:r>
                    </a:p>
                  </a:txBody>
                  <a:tcPr marL="6617" marR="6617" marT="6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09496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3508" y="1700808"/>
            <a:ext cx="7066279" cy="4104456"/>
          </a:xfrm>
        </p:spPr>
      </p:pic>
      <p:sp>
        <p:nvSpPr>
          <p:cNvPr id="3" name="Titolo 2"/>
          <p:cNvSpPr>
            <a:spLocks noGrp="1"/>
          </p:cNvSpPr>
          <p:nvPr>
            <p:ph type="title"/>
          </p:nvPr>
        </p:nvSpPr>
        <p:spPr/>
        <p:txBody>
          <a:bodyPr>
            <a:normAutofit fontScale="90000"/>
          </a:bodyPr>
          <a:lstStyle/>
          <a:p>
            <a:pPr algn="ctr"/>
            <a:r>
              <a:rPr lang="it-IT" sz="2700" dirty="0" smtClean="0"/>
              <a:t>Concentrazioni soglia di contaminazione acque sotterranee</a:t>
            </a:r>
            <a:br>
              <a:rPr lang="it-IT" sz="2700" dirty="0" smtClean="0"/>
            </a:br>
            <a:r>
              <a:rPr lang="it-IT" sz="2700" dirty="0" err="1" smtClean="0"/>
              <a:t>Tab</a:t>
            </a:r>
            <a:r>
              <a:rPr lang="it-IT" sz="2700" dirty="0" smtClean="0"/>
              <a:t>. 2 della parte IV del </a:t>
            </a:r>
            <a:r>
              <a:rPr lang="it-IT" sz="2700" dirty="0" err="1" smtClean="0"/>
              <a:t>D.Lgs.</a:t>
            </a:r>
            <a:r>
              <a:rPr lang="it-IT" sz="2700" dirty="0" smtClean="0"/>
              <a:t> 152/2006</a:t>
            </a:r>
            <a:endParaRPr lang="it-IT" sz="2700" dirty="0"/>
          </a:p>
        </p:txBody>
      </p:sp>
      <p:sp>
        <p:nvSpPr>
          <p:cNvPr id="4" name="Segnaposto piè di pagina 3"/>
          <p:cNvSpPr>
            <a:spLocks noGrp="1"/>
          </p:cNvSpPr>
          <p:nvPr>
            <p:ph type="ftr" sz="quarter" idx="11"/>
          </p:nvPr>
        </p:nvSpPr>
        <p:spPr/>
        <p:txBody>
          <a:bodyPr/>
          <a:lstStyle/>
          <a:p>
            <a:pPr>
              <a:defRPr/>
            </a:pPr>
            <a:r>
              <a:rPr lang="it-IT" smtClean="0"/>
              <a:t>Terni 17-18 giugno 2016</a:t>
            </a:r>
            <a:endParaRPr lang="it-IT"/>
          </a:p>
        </p:txBody>
      </p:sp>
      <p:sp>
        <p:nvSpPr>
          <p:cNvPr id="6" name="Rettangolo 5"/>
          <p:cNvSpPr/>
          <p:nvPr/>
        </p:nvSpPr>
        <p:spPr>
          <a:xfrm>
            <a:off x="3039368" y="3244334"/>
            <a:ext cx="3065263" cy="369332"/>
          </a:xfrm>
          <a:prstGeom prst="rect">
            <a:avLst/>
          </a:prstGeom>
        </p:spPr>
        <p:txBody>
          <a:bodyPr wrap="none">
            <a:spAutoFit/>
          </a:bodyPr>
          <a:lstStyle/>
          <a:p>
            <a:r>
              <a:rPr lang="it-IT" dirty="0"/>
              <a:t>Nessun superamento CSC</a:t>
            </a:r>
          </a:p>
        </p:txBody>
      </p:sp>
    </p:spTree>
    <p:extLst>
      <p:ext uri="{BB962C8B-B14F-4D97-AF65-F5344CB8AC3E}">
        <p14:creationId xmlns:p14="http://schemas.microsoft.com/office/powerpoint/2010/main" val="903508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274638"/>
            <a:ext cx="8229600" cy="5026570"/>
          </a:xfrm>
        </p:spPr>
        <p:txBody>
          <a:bodyPr/>
          <a:lstStyle/>
          <a:p>
            <a:pPr fontAlgn="auto">
              <a:spcAft>
                <a:spcPts val="0"/>
              </a:spcAft>
              <a:defRPr/>
            </a:pPr>
            <a:r>
              <a:rPr lang="it-IT" dirty="0" err="1" smtClean="0">
                <a:latin typeface="Gill Sans MT" panose="020B0502020104020203" pitchFamily="34" charset="0"/>
              </a:rPr>
              <a:t>Petralla</a:t>
            </a:r>
            <a:r>
              <a:rPr lang="it-IT" dirty="0" smtClean="0">
                <a:latin typeface="Gill Sans MT" panose="020B0502020104020203" pitchFamily="34" charset="0"/>
              </a:rPr>
              <a:t> Raffaela</a:t>
            </a:r>
            <a:br>
              <a:rPr lang="it-IT" dirty="0" smtClean="0">
                <a:latin typeface="Gill Sans MT" panose="020B0502020104020203" pitchFamily="34" charset="0"/>
              </a:rPr>
            </a:br>
            <a:r>
              <a:rPr lang="it-IT" dirty="0">
                <a:latin typeface="Gill Sans MT" panose="020B0502020104020203" pitchFamily="34" charset="0"/>
              </a:rPr>
              <a:t/>
            </a:r>
            <a:br>
              <a:rPr lang="it-IT" dirty="0">
                <a:latin typeface="Gill Sans MT" panose="020B0502020104020203" pitchFamily="34" charset="0"/>
              </a:rPr>
            </a:br>
            <a:r>
              <a:rPr lang="it-IT" sz="2400" dirty="0" smtClean="0">
                <a:latin typeface="Gill Sans MT" panose="020B0502020104020203" pitchFamily="34" charset="0"/>
              </a:rPr>
              <a:t>Attività e primi risultati del Piano Regionale di bonifica</a:t>
            </a:r>
            <a:endParaRPr lang="it-IT" sz="2400" dirty="0">
              <a:latin typeface="Gill Sans MT" panose="020B0502020104020203" pitchFamily="34" charset="0"/>
            </a:endParaRPr>
          </a:p>
        </p:txBody>
      </p:sp>
      <p:sp>
        <p:nvSpPr>
          <p:cNvPr id="12291" name="Segnaposto piè di pagina 3"/>
          <p:cNvSpPr>
            <a:spLocks noGrp="1"/>
          </p:cNvSpPr>
          <p:nvPr>
            <p:ph type="ftr" sz="quarter" idx="11"/>
          </p:nvPr>
        </p:nvSpPr>
        <p:spPr bwMode="auto">
          <a:xfrm>
            <a:off x="3708400" y="6408738"/>
            <a:ext cx="5040313" cy="188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it-IT" altLang="it-IT">
                <a:latin typeface="Gill Sans MT" pitchFamily="34" charset="0"/>
              </a:rPr>
              <a:t>Terni 17-18 giugno 2016 - </a:t>
            </a:r>
            <a:r>
              <a:rPr lang="it-IT" altLang="it-IT" b="1">
                <a:latin typeface="Gill Sans MT" pitchFamily="34" charset="0"/>
              </a:rPr>
              <a:t>AMBIENTE A TERNI: FACCIAMO IL PUNTO</a:t>
            </a:r>
            <a:endParaRPr lang="it-IT" altLang="it-IT">
              <a:latin typeface="Gill Sans MT" pitchFamily="34" charset="0"/>
            </a:endParaRPr>
          </a:p>
          <a:p>
            <a:pPr fontAlgn="base">
              <a:spcBef>
                <a:spcPct val="0"/>
              </a:spcBef>
              <a:spcAft>
                <a:spcPct val="0"/>
              </a:spcAft>
            </a:pPr>
            <a:endParaRPr lang="it-IT" altLang="it-IT"/>
          </a:p>
        </p:txBody>
      </p:sp>
      <p:sp>
        <p:nvSpPr>
          <p:cNvPr id="7" name="Titolo 2"/>
          <p:cNvSpPr txBox="1">
            <a:spLocks/>
          </p:cNvSpPr>
          <p:nvPr/>
        </p:nvSpPr>
        <p:spPr>
          <a:xfrm>
            <a:off x="1536700" y="1638300"/>
            <a:ext cx="7138988" cy="4167188"/>
          </a:xfrm>
          <a:prstGeom prst="rect">
            <a:avLst/>
          </a:prstGeom>
        </p:spPr>
        <p:txBody>
          <a:bodyPr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defRPr/>
            </a:pPr>
            <a:endParaRPr lang="it-IT" dirty="0">
              <a:latin typeface="Gill Sans MT" panose="020B0502020104020203"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extLst>
              <p:ext uri="{D42A27DB-BD31-4B8C-83A1-F6EECF244321}">
                <p14:modId xmlns:p14="http://schemas.microsoft.com/office/powerpoint/2010/main" val="562845981"/>
              </p:ext>
            </p:extLst>
          </p:nvPr>
        </p:nvGraphicFramePr>
        <p:xfrm>
          <a:off x="1331640" y="2708920"/>
          <a:ext cx="6380466" cy="3241131"/>
        </p:xfrm>
        <a:graphic>
          <a:graphicData uri="http://schemas.openxmlformats.org/drawingml/2006/table">
            <a:tbl>
              <a:tblPr firstRow="1" bandRow="1">
                <a:tableStyleId>{5C22544A-7EE6-4342-B048-85BDC9FD1C3A}</a:tableStyleId>
              </a:tblPr>
              <a:tblGrid>
                <a:gridCol w="1127259"/>
                <a:gridCol w="3126385"/>
                <a:gridCol w="2126822"/>
              </a:tblGrid>
              <a:tr h="404055">
                <a:tc>
                  <a:txBody>
                    <a:bodyPr/>
                    <a:lstStyle/>
                    <a:p>
                      <a:r>
                        <a:rPr lang="it-IT" dirty="0" smtClean="0"/>
                        <a:t>Sigla</a:t>
                      </a:r>
                      <a:endParaRPr lang="it-IT" dirty="0"/>
                    </a:p>
                  </a:txBody>
                  <a:tcPr/>
                </a:tc>
                <a:tc>
                  <a:txBody>
                    <a:bodyPr/>
                    <a:lstStyle/>
                    <a:p>
                      <a:r>
                        <a:rPr lang="it-IT" dirty="0" smtClean="0"/>
                        <a:t>sito</a:t>
                      </a:r>
                      <a:endParaRPr lang="it-IT" dirty="0"/>
                    </a:p>
                  </a:txBody>
                  <a:tcPr/>
                </a:tc>
                <a:tc>
                  <a:txBody>
                    <a:bodyPr/>
                    <a:lstStyle/>
                    <a:p>
                      <a:r>
                        <a:rPr lang="it-IT" dirty="0" smtClean="0"/>
                        <a:t>Proprietà</a:t>
                      </a:r>
                      <a:endParaRPr lang="it-IT" dirty="0"/>
                    </a:p>
                  </a:txBody>
                  <a:tcPr/>
                </a:tc>
              </a:tr>
              <a:tr h="404055">
                <a:tc>
                  <a:txBody>
                    <a:bodyPr/>
                    <a:lstStyle/>
                    <a:p>
                      <a:r>
                        <a:rPr lang="it-IT" dirty="0" smtClean="0"/>
                        <a:t>TR012</a:t>
                      </a:r>
                      <a:endParaRPr lang="it-IT" dirty="0"/>
                    </a:p>
                  </a:txBody>
                  <a:tcPr/>
                </a:tc>
                <a:tc>
                  <a:txBody>
                    <a:bodyPr/>
                    <a:lstStyle/>
                    <a:p>
                      <a:r>
                        <a:rPr lang="it-IT" dirty="0" smtClean="0"/>
                        <a:t>Ex disc. </a:t>
                      </a:r>
                      <a:r>
                        <a:rPr lang="it-IT" dirty="0" err="1" smtClean="0"/>
                        <a:t>Polymer</a:t>
                      </a:r>
                      <a:endParaRPr lang="it-IT" dirty="0"/>
                    </a:p>
                  </a:txBody>
                  <a:tcPr/>
                </a:tc>
                <a:tc>
                  <a:txBody>
                    <a:bodyPr/>
                    <a:lstStyle/>
                    <a:p>
                      <a:r>
                        <a:rPr lang="it-IT" baseline="0" dirty="0" smtClean="0">
                          <a:solidFill>
                            <a:srgbClr val="FF0000"/>
                          </a:solidFill>
                        </a:rPr>
                        <a:t>Pubblica</a:t>
                      </a:r>
                      <a:endParaRPr lang="it-IT" baseline="0" dirty="0">
                        <a:solidFill>
                          <a:srgbClr val="FF0000"/>
                        </a:solidFill>
                      </a:endParaRPr>
                    </a:p>
                  </a:txBody>
                  <a:tcPr/>
                </a:tc>
              </a:tr>
              <a:tr h="404055">
                <a:tc>
                  <a:txBody>
                    <a:bodyPr/>
                    <a:lstStyle/>
                    <a:p>
                      <a:r>
                        <a:rPr lang="it-IT" dirty="0" smtClean="0"/>
                        <a:t>TR013</a:t>
                      </a:r>
                      <a:endParaRPr lang="it-IT" dirty="0"/>
                    </a:p>
                  </a:txBody>
                  <a:tcPr/>
                </a:tc>
                <a:tc>
                  <a:txBody>
                    <a:bodyPr/>
                    <a:lstStyle/>
                    <a:p>
                      <a:r>
                        <a:rPr lang="it-IT" dirty="0" smtClean="0"/>
                        <a:t>Ex discarica Maratta1</a:t>
                      </a:r>
                      <a:endParaRPr lang="it-IT" dirty="0"/>
                    </a:p>
                  </a:txBody>
                  <a:tcPr/>
                </a:tc>
                <a:tc>
                  <a:txBody>
                    <a:bodyPr/>
                    <a:lstStyle/>
                    <a:p>
                      <a:r>
                        <a:rPr lang="it-IT" dirty="0" smtClean="0"/>
                        <a:t>Privata</a:t>
                      </a:r>
                      <a:endParaRPr lang="it-IT" dirty="0"/>
                    </a:p>
                  </a:txBody>
                  <a:tcPr/>
                </a:tc>
              </a:tr>
              <a:tr h="404055">
                <a:tc>
                  <a:txBody>
                    <a:bodyPr/>
                    <a:lstStyle/>
                    <a:p>
                      <a:r>
                        <a:rPr lang="it-IT" dirty="0" smtClean="0"/>
                        <a:t>TR015</a:t>
                      </a:r>
                      <a:endParaRPr lang="it-IT" dirty="0"/>
                    </a:p>
                  </a:txBody>
                  <a:tcPr/>
                </a:tc>
                <a:tc>
                  <a:txBody>
                    <a:bodyPr/>
                    <a:lstStyle/>
                    <a:p>
                      <a:r>
                        <a:rPr lang="it-IT" dirty="0" smtClean="0"/>
                        <a:t>Ex discarica Maratta 2</a:t>
                      </a:r>
                      <a:endParaRPr lang="it-IT" dirty="0"/>
                    </a:p>
                  </a:txBody>
                  <a:tcPr/>
                </a:tc>
                <a:tc>
                  <a:txBody>
                    <a:bodyPr/>
                    <a:lstStyle/>
                    <a:p>
                      <a:r>
                        <a:rPr lang="it-IT" dirty="0" smtClean="0"/>
                        <a:t>Privata</a:t>
                      </a:r>
                      <a:endParaRPr lang="it-IT" dirty="0"/>
                    </a:p>
                  </a:txBody>
                  <a:tcPr/>
                </a:tc>
              </a:tr>
              <a:tr h="404055">
                <a:tc>
                  <a:txBody>
                    <a:bodyPr/>
                    <a:lstStyle/>
                    <a:p>
                      <a:r>
                        <a:rPr lang="it-IT" dirty="0" smtClean="0"/>
                        <a:t>TR017</a:t>
                      </a:r>
                      <a:endParaRPr lang="it-IT" dirty="0"/>
                    </a:p>
                  </a:txBody>
                  <a:tcPr/>
                </a:tc>
                <a:tc>
                  <a:txBody>
                    <a:bodyPr/>
                    <a:lstStyle/>
                    <a:p>
                      <a:r>
                        <a:rPr lang="it-IT" dirty="0" smtClean="0"/>
                        <a:t>Area ASM</a:t>
                      </a:r>
                      <a:endParaRPr lang="it-IT" dirty="0"/>
                    </a:p>
                  </a:txBody>
                  <a:tcPr/>
                </a:tc>
                <a:tc>
                  <a:txBody>
                    <a:bodyPr/>
                    <a:lstStyle/>
                    <a:p>
                      <a:r>
                        <a:rPr lang="it-IT" baseline="0" dirty="0" smtClean="0">
                          <a:solidFill>
                            <a:srgbClr val="FF0000"/>
                          </a:solidFill>
                        </a:rPr>
                        <a:t>Pubblica</a:t>
                      </a:r>
                      <a:endParaRPr lang="it-IT" baseline="0" dirty="0">
                        <a:solidFill>
                          <a:srgbClr val="FF0000"/>
                        </a:solidFill>
                      </a:endParaRPr>
                    </a:p>
                  </a:txBody>
                  <a:tcPr/>
                </a:tc>
              </a:tr>
              <a:tr h="412746">
                <a:tc>
                  <a:txBody>
                    <a:bodyPr/>
                    <a:lstStyle/>
                    <a:p>
                      <a:r>
                        <a:rPr lang="it-IT" dirty="0" smtClean="0"/>
                        <a:t>TR009</a:t>
                      </a:r>
                      <a:endParaRPr lang="it-IT" dirty="0"/>
                    </a:p>
                  </a:txBody>
                  <a:tcPr/>
                </a:tc>
                <a:tc>
                  <a:txBody>
                    <a:bodyPr/>
                    <a:lstStyle/>
                    <a:p>
                      <a:r>
                        <a:rPr lang="it-IT" dirty="0" err="1" smtClean="0"/>
                        <a:t>Voc</a:t>
                      </a:r>
                      <a:r>
                        <a:rPr lang="it-IT" dirty="0" smtClean="0"/>
                        <a:t> Fiore 1</a:t>
                      </a:r>
                      <a:endParaRPr lang="it-IT" dirty="0"/>
                    </a:p>
                  </a:txBody>
                  <a:tcPr/>
                </a:tc>
                <a:tc>
                  <a:txBody>
                    <a:bodyPr/>
                    <a:lstStyle/>
                    <a:p>
                      <a:r>
                        <a:rPr lang="it-IT" dirty="0" smtClean="0"/>
                        <a:t>Privata</a:t>
                      </a:r>
                      <a:endParaRPr lang="it-IT" dirty="0"/>
                    </a:p>
                  </a:txBody>
                  <a:tcPr/>
                </a:tc>
              </a:tr>
              <a:tr h="404055">
                <a:tc>
                  <a:txBody>
                    <a:bodyPr/>
                    <a:lstStyle/>
                    <a:p>
                      <a:r>
                        <a:rPr lang="it-IT" dirty="0" smtClean="0"/>
                        <a:t>TR010</a:t>
                      </a:r>
                      <a:endParaRPr lang="it-IT" dirty="0"/>
                    </a:p>
                  </a:txBody>
                  <a:tcPr/>
                </a:tc>
                <a:tc>
                  <a:txBody>
                    <a:bodyPr/>
                    <a:lstStyle/>
                    <a:p>
                      <a:r>
                        <a:rPr lang="it-IT" dirty="0" err="1" smtClean="0"/>
                        <a:t>Voc</a:t>
                      </a:r>
                      <a:r>
                        <a:rPr lang="it-IT" dirty="0" smtClean="0"/>
                        <a:t> Fiore 2</a:t>
                      </a:r>
                      <a:endParaRPr lang="it-IT" dirty="0"/>
                    </a:p>
                  </a:txBody>
                  <a:tcPr/>
                </a:tc>
                <a:tc>
                  <a:txBody>
                    <a:bodyPr/>
                    <a:lstStyle/>
                    <a:p>
                      <a:r>
                        <a:rPr lang="it-IT" dirty="0" smtClean="0"/>
                        <a:t>Privata</a:t>
                      </a:r>
                      <a:endParaRPr lang="it-IT" dirty="0"/>
                    </a:p>
                  </a:txBody>
                  <a:tcPr/>
                </a:tc>
              </a:tr>
              <a:tr h="404055">
                <a:tc>
                  <a:txBody>
                    <a:bodyPr/>
                    <a:lstStyle/>
                    <a:p>
                      <a:r>
                        <a:rPr lang="it-IT" dirty="0" smtClean="0"/>
                        <a:t>TR014</a:t>
                      </a:r>
                      <a:endParaRPr lang="it-IT" dirty="0"/>
                    </a:p>
                  </a:txBody>
                  <a:tcPr/>
                </a:tc>
                <a:tc>
                  <a:txBody>
                    <a:bodyPr/>
                    <a:lstStyle/>
                    <a:p>
                      <a:r>
                        <a:rPr lang="it-IT" dirty="0" smtClean="0"/>
                        <a:t>Lago ex cava Sabbione</a:t>
                      </a:r>
                      <a:endParaRPr lang="it-IT" dirty="0"/>
                    </a:p>
                  </a:txBody>
                  <a:tcPr/>
                </a:tc>
                <a:tc>
                  <a:txBody>
                    <a:bodyPr/>
                    <a:lstStyle/>
                    <a:p>
                      <a:r>
                        <a:rPr lang="it-IT" dirty="0" smtClean="0"/>
                        <a:t>Privata</a:t>
                      </a:r>
                      <a:endParaRPr lang="it-IT" dirty="0"/>
                    </a:p>
                  </a:txBody>
                  <a:tcPr/>
                </a:tc>
              </a:tr>
            </a:tbl>
          </a:graphicData>
        </a:graphic>
      </p:graphicFrame>
      <p:sp>
        <p:nvSpPr>
          <p:cNvPr id="3" name="Titolo 2"/>
          <p:cNvSpPr>
            <a:spLocks noGrp="1"/>
          </p:cNvSpPr>
          <p:nvPr>
            <p:ph type="title"/>
          </p:nvPr>
        </p:nvSpPr>
        <p:spPr>
          <a:xfrm>
            <a:off x="467544" y="260648"/>
            <a:ext cx="8352928" cy="2592288"/>
          </a:xfrm>
        </p:spPr>
        <p:txBody>
          <a:bodyPr>
            <a:normAutofit/>
          </a:bodyPr>
          <a:lstStyle/>
          <a:p>
            <a:pPr algn="ctr"/>
            <a:r>
              <a:rPr lang="it-IT" dirty="0" smtClean="0"/>
              <a:t>Piano Regionale di bonifica</a:t>
            </a:r>
            <a:br>
              <a:rPr lang="it-IT" dirty="0" smtClean="0"/>
            </a:br>
            <a:r>
              <a:rPr lang="it-IT" dirty="0" smtClean="0"/>
              <a:t>D.C.R. 5 </a:t>
            </a:r>
            <a:r>
              <a:rPr lang="it-IT" dirty="0" smtClean="0"/>
              <a:t>Maggio 2009</a:t>
            </a:r>
            <a:r>
              <a:rPr lang="it-IT" dirty="0" smtClean="0"/>
              <a:t/>
            </a:r>
            <a:br>
              <a:rPr lang="it-IT" dirty="0" smtClean="0"/>
            </a:br>
            <a:r>
              <a:rPr lang="it-IT" sz="2700" dirty="0"/>
              <a:t>Lista </a:t>
            </a:r>
            <a:r>
              <a:rPr lang="it-IT" sz="2700" dirty="0" smtClean="0"/>
              <a:t>A2 - Elenco siti a forte presunzione di contaminazione del Comune di Terni</a:t>
            </a:r>
            <a:endParaRPr lang="it-IT" sz="2700" dirty="0"/>
          </a:p>
        </p:txBody>
      </p:sp>
      <p:sp>
        <p:nvSpPr>
          <p:cNvPr id="4" name="Segnaposto piè di pagina 3"/>
          <p:cNvSpPr>
            <a:spLocks noGrp="1"/>
          </p:cNvSpPr>
          <p:nvPr>
            <p:ph type="ftr" sz="quarter" idx="11"/>
          </p:nvPr>
        </p:nvSpPr>
        <p:spPr/>
        <p:txBody>
          <a:bodyPr/>
          <a:lstStyle/>
          <a:p>
            <a:pPr>
              <a:defRPr/>
            </a:pPr>
            <a:r>
              <a:rPr lang="it-IT" smtClean="0"/>
              <a:t>Terni 17-18 giugno 2016</a:t>
            </a:r>
            <a:endParaRPr lang="it-IT"/>
          </a:p>
        </p:txBody>
      </p:sp>
    </p:spTree>
    <p:extLst>
      <p:ext uri="{BB962C8B-B14F-4D97-AF65-F5344CB8AC3E}">
        <p14:creationId xmlns:p14="http://schemas.microsoft.com/office/powerpoint/2010/main" val="3519272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274638"/>
            <a:ext cx="8229600" cy="1354162"/>
          </a:xfrm>
        </p:spPr>
        <p:txBody>
          <a:bodyPr>
            <a:noAutofit/>
          </a:bodyPr>
          <a:lstStyle/>
          <a:p>
            <a:pPr algn="ctr"/>
            <a:r>
              <a:rPr lang="it-IT" sz="2400" dirty="0" err="1" smtClean="0"/>
              <a:t>D.Lgs.</a:t>
            </a:r>
            <a:r>
              <a:rPr lang="it-IT" sz="2400" dirty="0" smtClean="0"/>
              <a:t> 152 del 2006 L.R. </a:t>
            </a:r>
            <a:r>
              <a:rPr lang="it-IT" sz="2400" dirty="0" smtClean="0"/>
              <a:t>13 del </a:t>
            </a:r>
            <a:r>
              <a:rPr lang="it-IT" sz="2400" dirty="0" smtClean="0"/>
              <a:t>2009</a:t>
            </a:r>
            <a:br>
              <a:rPr lang="it-IT" sz="2400" dirty="0" smtClean="0"/>
            </a:br>
            <a:r>
              <a:rPr lang="it-IT" sz="2400" dirty="0" smtClean="0"/>
              <a:t>Il ruolo del Comune nella procedura di bonifica per i siti inseriti in lista A2</a:t>
            </a:r>
            <a:endParaRPr lang="it-IT" sz="2400" dirty="0"/>
          </a:p>
        </p:txBody>
      </p:sp>
      <p:sp>
        <p:nvSpPr>
          <p:cNvPr id="4" name="Segnaposto piè di pagina 3"/>
          <p:cNvSpPr>
            <a:spLocks noGrp="1"/>
          </p:cNvSpPr>
          <p:nvPr>
            <p:ph type="ftr" sz="quarter" idx="11"/>
          </p:nvPr>
        </p:nvSpPr>
        <p:spPr/>
        <p:txBody>
          <a:bodyPr/>
          <a:lstStyle/>
          <a:p>
            <a:pPr>
              <a:defRPr/>
            </a:pPr>
            <a:r>
              <a:rPr lang="it-IT" smtClean="0"/>
              <a:t>Terni 17-18 giugno 2016</a:t>
            </a:r>
            <a:endParaRPr lang="it-IT"/>
          </a:p>
        </p:txBody>
      </p:sp>
      <p:graphicFrame>
        <p:nvGraphicFramePr>
          <p:cNvPr id="7" name="Segnaposto contenuto 6"/>
          <p:cNvGraphicFramePr>
            <a:graphicFrameLocks noGrp="1"/>
          </p:cNvGraphicFramePr>
          <p:nvPr>
            <p:ph idx="1"/>
            <p:extLst>
              <p:ext uri="{D42A27DB-BD31-4B8C-83A1-F6EECF244321}">
                <p14:modId xmlns:p14="http://schemas.microsoft.com/office/powerpoint/2010/main" val="2554873595"/>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5971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pPr algn="ctr"/>
            <a:r>
              <a:rPr lang="it-IT" dirty="0" smtClean="0"/>
              <a:t/>
            </a:r>
            <a:br>
              <a:rPr lang="it-IT" dirty="0" smtClean="0"/>
            </a:br>
            <a:r>
              <a:rPr lang="it-IT" dirty="0" smtClean="0"/>
              <a:t>Siti </a:t>
            </a:r>
            <a:r>
              <a:rPr lang="it-IT" dirty="0"/>
              <a:t>di competenza </a:t>
            </a:r>
            <a:r>
              <a:rPr lang="it-IT" dirty="0" smtClean="0"/>
              <a:t>privata </a:t>
            </a:r>
            <a:r>
              <a:rPr lang="it-IT" dirty="0"/>
              <a:t/>
            </a:r>
            <a:br>
              <a:rPr lang="it-IT" dirty="0"/>
            </a:br>
            <a:r>
              <a:rPr lang="it-IT" dirty="0" smtClean="0"/>
              <a:t>TR09 e TR010 </a:t>
            </a:r>
            <a:r>
              <a:rPr lang="it-IT" dirty="0" err="1" smtClean="0"/>
              <a:t>Voc</a:t>
            </a:r>
            <a:r>
              <a:rPr lang="it-IT" dirty="0"/>
              <a:t>. Fiori 1 e 2 </a:t>
            </a:r>
            <a:br>
              <a:rPr lang="it-IT" dirty="0"/>
            </a:br>
            <a:endParaRPr lang="it-IT" dirty="0"/>
          </a:p>
        </p:txBody>
      </p:sp>
      <p:sp>
        <p:nvSpPr>
          <p:cNvPr id="4" name="Segnaposto piè di pagina 3"/>
          <p:cNvSpPr>
            <a:spLocks noGrp="1"/>
          </p:cNvSpPr>
          <p:nvPr>
            <p:ph type="ftr" sz="quarter" idx="11"/>
          </p:nvPr>
        </p:nvSpPr>
        <p:spPr/>
        <p:txBody>
          <a:bodyPr/>
          <a:lstStyle/>
          <a:p>
            <a:pPr>
              <a:defRPr/>
            </a:pPr>
            <a:r>
              <a:rPr lang="it-IT" smtClean="0"/>
              <a:t>Terni 17-18 giugno 2016</a:t>
            </a:r>
            <a:endParaRPr lang="it-IT"/>
          </a:p>
        </p:txBody>
      </p:sp>
      <p:sp>
        <p:nvSpPr>
          <p:cNvPr id="10" name="Segnaposto contenuto 9"/>
          <p:cNvSpPr>
            <a:spLocks noGrp="1"/>
          </p:cNvSpPr>
          <p:nvPr>
            <p:ph idx="1"/>
          </p:nvPr>
        </p:nvSpPr>
        <p:spPr/>
        <p:txBody>
          <a:bodyPr/>
          <a:lstStyle/>
          <a:p>
            <a:r>
              <a:rPr lang="it-IT" dirty="0" smtClean="0"/>
              <a:t>Nel piano regionale questi siti vengono definiti come aree utilizzate tra il 1900 e il 1984 come discariche delle acciaierie.</a:t>
            </a:r>
          </a:p>
          <a:p>
            <a:r>
              <a:rPr lang="it-IT" dirty="0" smtClean="0"/>
              <a:t>Si tratta di aree interessate dalla presenza in cumuli di scorie metalliche</a:t>
            </a:r>
          </a:p>
          <a:p>
            <a:r>
              <a:rPr lang="it-IT" dirty="0" smtClean="0"/>
              <a:t>Il PRG individua per entrambi i siti un comparto unitario per cui è in atto un piano attuativo di iniziativa privata</a:t>
            </a:r>
          </a:p>
          <a:p>
            <a:r>
              <a:rPr lang="it-IT" dirty="0" smtClean="0"/>
              <a:t>I soggetti interessati all’esecuzione del piano attuativo hanno presentato un piano preliminare d’indagine che ha recepito le osservazioni formulate da ARPAU</a:t>
            </a:r>
          </a:p>
        </p:txBody>
      </p:sp>
    </p:spTree>
    <p:extLst>
      <p:ext uri="{BB962C8B-B14F-4D97-AF65-F5344CB8AC3E}">
        <p14:creationId xmlns:p14="http://schemas.microsoft.com/office/powerpoint/2010/main" val="3953282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r>
              <a:rPr lang="it-IT" sz="2400" dirty="0" smtClean="0"/>
              <a:t>Si tratta di aree a destinazione d’uso agricola</a:t>
            </a:r>
          </a:p>
          <a:p>
            <a:r>
              <a:rPr lang="it-IT" sz="2400" dirty="0" smtClean="0"/>
              <a:t>Il piano regionale prevede per Maratta 1 e 2 indica l’interramento di rifiuti speciali e fanghi industriali per il Lago ex cava sabbione rifiuti provenienti dai centri urbani di Terni e Narni</a:t>
            </a:r>
          </a:p>
          <a:p>
            <a:r>
              <a:rPr lang="it-IT" sz="2400" dirty="0" smtClean="0"/>
              <a:t>L’esame della fotogrammetria aerea storica disponibile ha permesso di individuare la presenza di terreni agricoli in piana alluvionale (foto anno 1950) e di attività estrattive in falda  (fotogrammi del 1977) e una situazione corrispondente all’attuale per i fotogrammi disponibili di età più recente (</a:t>
            </a:r>
            <a:r>
              <a:rPr lang="it-IT" sz="2400" dirty="0" err="1" smtClean="0"/>
              <a:t>colmamento</a:t>
            </a:r>
            <a:r>
              <a:rPr lang="it-IT" sz="2400" dirty="0" smtClean="0"/>
              <a:t> avvenuto) </a:t>
            </a:r>
          </a:p>
        </p:txBody>
      </p:sp>
      <p:sp>
        <p:nvSpPr>
          <p:cNvPr id="3" name="Titolo 2"/>
          <p:cNvSpPr>
            <a:spLocks noGrp="1"/>
          </p:cNvSpPr>
          <p:nvPr>
            <p:ph type="title"/>
          </p:nvPr>
        </p:nvSpPr>
        <p:spPr>
          <a:xfrm>
            <a:off x="457200" y="274638"/>
            <a:ext cx="8229600" cy="1354162"/>
          </a:xfrm>
        </p:spPr>
        <p:txBody>
          <a:bodyPr>
            <a:normAutofit fontScale="90000"/>
          </a:bodyPr>
          <a:lstStyle/>
          <a:p>
            <a:pPr algn="ctr"/>
            <a:r>
              <a:rPr lang="it-IT" sz="3200" dirty="0" smtClean="0"/>
              <a:t>Siti privati Maratta 1(TR013) Maratta 2(TR015)  e Lago ex Cava </a:t>
            </a:r>
            <a:r>
              <a:rPr lang="it-IT" sz="3200" dirty="0"/>
              <a:t>S</a:t>
            </a:r>
            <a:r>
              <a:rPr lang="it-IT" sz="3200" dirty="0" smtClean="0"/>
              <a:t>abbione TR 014</a:t>
            </a:r>
            <a:endParaRPr lang="it-IT" sz="3200" dirty="0"/>
          </a:p>
        </p:txBody>
      </p:sp>
      <p:sp>
        <p:nvSpPr>
          <p:cNvPr id="4" name="Segnaposto piè di pagina 3"/>
          <p:cNvSpPr>
            <a:spLocks noGrp="1"/>
          </p:cNvSpPr>
          <p:nvPr>
            <p:ph type="ftr" sz="quarter" idx="11"/>
          </p:nvPr>
        </p:nvSpPr>
        <p:spPr/>
        <p:txBody>
          <a:bodyPr/>
          <a:lstStyle/>
          <a:p>
            <a:pPr>
              <a:defRPr/>
            </a:pPr>
            <a:r>
              <a:rPr lang="it-IT" smtClean="0"/>
              <a:t>Terni 17-18 giugno 2016</a:t>
            </a:r>
            <a:endParaRPr lang="it-IT"/>
          </a:p>
        </p:txBody>
      </p:sp>
    </p:spTree>
    <p:extLst>
      <p:ext uri="{BB962C8B-B14F-4D97-AF65-F5344CB8AC3E}">
        <p14:creationId xmlns:p14="http://schemas.microsoft.com/office/powerpoint/2010/main" val="2525250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a:bodyPr>
          <a:lstStyle/>
          <a:p>
            <a:r>
              <a:rPr lang="it-IT" dirty="0" smtClean="0"/>
              <a:t>Area ex discarica </a:t>
            </a:r>
            <a:r>
              <a:rPr lang="it-IT" dirty="0" err="1" smtClean="0"/>
              <a:t>Polymer</a:t>
            </a:r>
            <a:r>
              <a:rPr lang="it-IT" dirty="0" smtClean="0"/>
              <a:t/>
            </a:r>
            <a:br>
              <a:rPr lang="it-IT" dirty="0" smtClean="0"/>
            </a:br>
            <a:r>
              <a:rPr lang="it-IT" sz="2200" dirty="0" smtClean="0"/>
              <a:t>competenza pubblica privata</a:t>
            </a:r>
            <a:endParaRPr lang="it-IT" sz="2200" dirty="0"/>
          </a:p>
        </p:txBody>
      </p:sp>
      <p:sp>
        <p:nvSpPr>
          <p:cNvPr id="4" name="Segnaposto piè di pagina 3"/>
          <p:cNvSpPr>
            <a:spLocks noGrp="1"/>
          </p:cNvSpPr>
          <p:nvPr>
            <p:ph type="ftr" sz="quarter" idx="11"/>
          </p:nvPr>
        </p:nvSpPr>
        <p:spPr/>
        <p:txBody>
          <a:bodyPr/>
          <a:lstStyle/>
          <a:p>
            <a:pPr>
              <a:defRPr/>
            </a:pPr>
            <a:r>
              <a:rPr lang="it-IT" smtClean="0"/>
              <a:t>Terni 17-18 giugno 2016</a:t>
            </a:r>
            <a:endParaRPr lang="it-IT"/>
          </a:p>
        </p:txBody>
      </p:sp>
      <p:pic>
        <p:nvPicPr>
          <p:cNvPr id="1126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1689" y="1340768"/>
            <a:ext cx="4232319"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852936"/>
            <a:ext cx="3727499" cy="3355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1263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a:bodyPr>
          <a:lstStyle/>
          <a:p>
            <a:pPr algn="ctr"/>
            <a:r>
              <a:rPr lang="it-IT" sz="2400" dirty="0" smtClean="0"/>
              <a:t>Confronto foto aere </a:t>
            </a:r>
            <a:br>
              <a:rPr lang="it-IT" sz="2400" dirty="0" smtClean="0"/>
            </a:br>
            <a:r>
              <a:rPr lang="it-IT" sz="2400" dirty="0" smtClean="0"/>
              <a:t>a </a:t>
            </a:r>
            <a:r>
              <a:rPr lang="it-IT" sz="2400" dirty="0" err="1" smtClean="0"/>
              <a:t>sx</a:t>
            </a:r>
            <a:r>
              <a:rPr lang="it-IT" sz="2400" dirty="0" smtClean="0"/>
              <a:t> foto del volo 1954/55 a dx foto volo 1977</a:t>
            </a:r>
            <a:endParaRPr lang="it-IT" sz="2400" dirty="0"/>
          </a:p>
        </p:txBody>
      </p:sp>
      <p:sp>
        <p:nvSpPr>
          <p:cNvPr id="4" name="Segnaposto piè di pagina 3"/>
          <p:cNvSpPr>
            <a:spLocks noGrp="1"/>
          </p:cNvSpPr>
          <p:nvPr>
            <p:ph type="ftr" sz="quarter" idx="11"/>
          </p:nvPr>
        </p:nvSpPr>
        <p:spPr/>
        <p:txBody>
          <a:bodyPr/>
          <a:lstStyle/>
          <a:p>
            <a:pPr>
              <a:defRPr/>
            </a:pPr>
            <a:r>
              <a:rPr lang="it-IT" smtClean="0"/>
              <a:t>Terni 17-18 giugno 2016</a:t>
            </a:r>
            <a:endParaRPr lang="it-IT"/>
          </a:p>
        </p:txBody>
      </p:sp>
      <p:pic>
        <p:nvPicPr>
          <p:cNvPr id="1229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48529" y="1587648"/>
            <a:ext cx="5666314" cy="307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1686" y="1556792"/>
            <a:ext cx="2378546" cy="3120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581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extLst>
              <p:ext uri="{D42A27DB-BD31-4B8C-83A1-F6EECF244321}">
                <p14:modId xmlns:p14="http://schemas.microsoft.com/office/powerpoint/2010/main" val="3663173026"/>
              </p:ext>
            </p:extLst>
          </p:nvPr>
        </p:nvGraphicFramePr>
        <p:xfrm>
          <a:off x="1043608" y="1628800"/>
          <a:ext cx="6447363" cy="935355"/>
        </p:xfrm>
        <a:graphic>
          <a:graphicData uri="http://schemas.openxmlformats.org/drawingml/2006/table">
            <a:tbl>
              <a:tblPr>
                <a:tableStyleId>{5C22544A-7EE6-4342-B048-85BDC9FD1C3A}</a:tableStyleId>
              </a:tblPr>
              <a:tblGrid>
                <a:gridCol w="1072166"/>
                <a:gridCol w="1072166"/>
                <a:gridCol w="1628491"/>
                <a:gridCol w="833182"/>
                <a:gridCol w="755479"/>
                <a:gridCol w="1085879"/>
              </a:tblGrid>
              <a:tr h="240665">
                <a:tc>
                  <a:txBody>
                    <a:bodyPr/>
                    <a:lstStyle/>
                    <a:p>
                      <a:pPr>
                        <a:spcAft>
                          <a:spcPts val="0"/>
                        </a:spcAft>
                      </a:pPr>
                      <a:r>
                        <a:rPr lang="it-IT" sz="1000" dirty="0">
                          <a:effectLst/>
                        </a:rPr>
                        <a:t>Anno del volo</a:t>
                      </a:r>
                      <a:endParaRPr lang="it-IT" sz="1200" dirty="0">
                        <a:effectLst/>
                        <a:latin typeface="Times New Roman"/>
                        <a:ea typeface="Times New Roman"/>
                      </a:endParaRPr>
                    </a:p>
                  </a:txBody>
                  <a:tcPr marL="68580" marR="68580" marT="0" marB="0" anchor="ctr"/>
                </a:tc>
                <a:tc>
                  <a:txBody>
                    <a:bodyPr/>
                    <a:lstStyle/>
                    <a:p>
                      <a:pPr>
                        <a:spcAft>
                          <a:spcPts val="0"/>
                        </a:spcAft>
                      </a:pPr>
                      <a:r>
                        <a:rPr lang="it-IT" sz="1000">
                          <a:effectLst/>
                        </a:rPr>
                        <a:t>Scala</a:t>
                      </a:r>
                      <a:endParaRPr lang="it-IT" sz="1200">
                        <a:effectLst/>
                        <a:latin typeface="Times New Roman"/>
                        <a:ea typeface="Times New Roman"/>
                      </a:endParaRPr>
                    </a:p>
                  </a:txBody>
                  <a:tcPr marL="68580" marR="68580" marT="0" marB="0" anchor="ctr"/>
                </a:tc>
                <a:tc>
                  <a:txBody>
                    <a:bodyPr/>
                    <a:lstStyle/>
                    <a:p>
                      <a:pPr>
                        <a:spcAft>
                          <a:spcPts val="0"/>
                        </a:spcAft>
                      </a:pPr>
                      <a:r>
                        <a:rPr lang="it-IT" sz="1000">
                          <a:effectLst/>
                        </a:rPr>
                        <a:t>tipo fotogramma</a:t>
                      </a:r>
                      <a:endParaRPr lang="it-IT" sz="1200">
                        <a:effectLst/>
                        <a:latin typeface="Times New Roman"/>
                        <a:ea typeface="Times New Roman"/>
                      </a:endParaRPr>
                    </a:p>
                  </a:txBody>
                  <a:tcPr marL="68580" marR="68580" marT="0" marB="0" anchor="ctr"/>
                </a:tc>
                <a:tc>
                  <a:txBody>
                    <a:bodyPr/>
                    <a:lstStyle/>
                    <a:p>
                      <a:pPr>
                        <a:spcAft>
                          <a:spcPts val="0"/>
                        </a:spcAft>
                      </a:pPr>
                      <a:r>
                        <a:rPr lang="it-IT" sz="1000">
                          <a:effectLst/>
                        </a:rPr>
                        <a:t>Foglio</a:t>
                      </a:r>
                      <a:endParaRPr lang="it-IT" sz="1200">
                        <a:effectLst/>
                        <a:latin typeface="Times New Roman"/>
                        <a:ea typeface="Times New Roman"/>
                      </a:endParaRPr>
                    </a:p>
                  </a:txBody>
                  <a:tcPr marL="68580" marR="68580" marT="0" marB="0" anchor="ctr"/>
                </a:tc>
                <a:tc>
                  <a:txBody>
                    <a:bodyPr/>
                    <a:lstStyle/>
                    <a:p>
                      <a:pPr>
                        <a:spcAft>
                          <a:spcPts val="0"/>
                        </a:spcAft>
                      </a:pPr>
                      <a:r>
                        <a:rPr lang="it-IT" sz="1000">
                          <a:effectLst/>
                        </a:rPr>
                        <a:t>Strisciata</a:t>
                      </a:r>
                      <a:endParaRPr lang="it-IT" sz="1200">
                        <a:effectLst/>
                        <a:latin typeface="Times New Roman"/>
                        <a:ea typeface="Times New Roman"/>
                      </a:endParaRPr>
                    </a:p>
                  </a:txBody>
                  <a:tcPr marL="68580" marR="68580" marT="0" marB="0" anchor="ctr"/>
                </a:tc>
                <a:tc>
                  <a:txBody>
                    <a:bodyPr/>
                    <a:lstStyle/>
                    <a:p>
                      <a:pPr>
                        <a:spcAft>
                          <a:spcPts val="0"/>
                        </a:spcAft>
                      </a:pPr>
                      <a:r>
                        <a:rPr lang="it-IT" sz="1000">
                          <a:effectLst/>
                        </a:rPr>
                        <a:t>n.fotogrammi</a:t>
                      </a:r>
                      <a:endParaRPr lang="it-IT" sz="1200">
                        <a:effectLst/>
                        <a:latin typeface="Times New Roman"/>
                        <a:ea typeface="Times New Roman"/>
                      </a:endParaRPr>
                    </a:p>
                  </a:txBody>
                  <a:tcPr marL="68580" marR="68580" marT="0" marB="0" anchor="ctr"/>
                </a:tc>
              </a:tr>
              <a:tr h="180975">
                <a:tc>
                  <a:txBody>
                    <a:bodyPr/>
                    <a:lstStyle/>
                    <a:p>
                      <a:pPr>
                        <a:spcAft>
                          <a:spcPts val="0"/>
                        </a:spcAft>
                      </a:pPr>
                      <a:r>
                        <a:rPr lang="it-IT" sz="1000">
                          <a:effectLst/>
                        </a:rPr>
                        <a:t>54/55</a:t>
                      </a:r>
                      <a:endParaRPr lang="it-IT" sz="1200">
                        <a:effectLst/>
                        <a:latin typeface="Times New Roman"/>
                        <a:ea typeface="Times New Roman"/>
                      </a:endParaRPr>
                    </a:p>
                  </a:txBody>
                  <a:tcPr marL="68580" marR="68580" marT="0" marB="0" anchor="ctr"/>
                </a:tc>
                <a:tc>
                  <a:txBody>
                    <a:bodyPr/>
                    <a:lstStyle/>
                    <a:p>
                      <a:pPr>
                        <a:spcAft>
                          <a:spcPts val="0"/>
                        </a:spcAft>
                      </a:pPr>
                      <a:r>
                        <a:rPr lang="it-IT" sz="1000">
                          <a:effectLst/>
                        </a:rPr>
                        <a:t>1:33000</a:t>
                      </a:r>
                      <a:endParaRPr lang="it-IT" sz="1200">
                        <a:effectLst/>
                        <a:latin typeface="Times New Roman"/>
                        <a:ea typeface="Times New Roman"/>
                      </a:endParaRPr>
                    </a:p>
                  </a:txBody>
                  <a:tcPr marL="68580" marR="68580" marT="0" marB="0" anchor="ctr"/>
                </a:tc>
                <a:tc>
                  <a:txBody>
                    <a:bodyPr/>
                    <a:lstStyle/>
                    <a:p>
                      <a:pPr>
                        <a:spcAft>
                          <a:spcPts val="0"/>
                        </a:spcAft>
                      </a:pPr>
                      <a:r>
                        <a:rPr lang="it-IT" sz="1000" dirty="0">
                          <a:effectLst/>
                        </a:rPr>
                        <a:t>Bianco e nero</a:t>
                      </a:r>
                      <a:endParaRPr lang="it-IT" sz="1200" dirty="0">
                        <a:effectLst/>
                        <a:latin typeface="Times New Roman"/>
                        <a:ea typeface="Times New Roman"/>
                      </a:endParaRPr>
                    </a:p>
                  </a:txBody>
                  <a:tcPr marL="68580" marR="68580" marT="0" marB="0" anchor="ctr"/>
                </a:tc>
                <a:tc>
                  <a:txBody>
                    <a:bodyPr/>
                    <a:lstStyle/>
                    <a:p>
                      <a:pPr>
                        <a:spcAft>
                          <a:spcPts val="0"/>
                        </a:spcAft>
                      </a:pPr>
                      <a:r>
                        <a:rPr lang="it-IT" sz="1000">
                          <a:effectLst/>
                        </a:rPr>
                        <a:t>138</a:t>
                      </a:r>
                      <a:endParaRPr lang="it-IT" sz="1200">
                        <a:effectLst/>
                        <a:latin typeface="Times New Roman"/>
                        <a:ea typeface="Times New Roman"/>
                      </a:endParaRPr>
                    </a:p>
                  </a:txBody>
                  <a:tcPr marL="68580" marR="68580" marT="0" marB="0" anchor="ctr"/>
                </a:tc>
                <a:tc>
                  <a:txBody>
                    <a:bodyPr/>
                    <a:lstStyle/>
                    <a:p>
                      <a:pPr>
                        <a:spcAft>
                          <a:spcPts val="0"/>
                        </a:spcAft>
                      </a:pPr>
                      <a:r>
                        <a:rPr lang="it-IT" sz="1000">
                          <a:effectLst/>
                        </a:rPr>
                        <a:t>33</a:t>
                      </a:r>
                      <a:endParaRPr lang="it-IT" sz="1200">
                        <a:effectLst/>
                        <a:latin typeface="Times New Roman"/>
                        <a:ea typeface="Times New Roman"/>
                      </a:endParaRPr>
                    </a:p>
                  </a:txBody>
                  <a:tcPr marL="68580" marR="68580" marT="0" marB="0" anchor="ctr"/>
                </a:tc>
                <a:tc>
                  <a:txBody>
                    <a:bodyPr/>
                    <a:lstStyle/>
                    <a:p>
                      <a:pPr>
                        <a:spcAft>
                          <a:spcPts val="0"/>
                        </a:spcAft>
                      </a:pPr>
                      <a:r>
                        <a:rPr lang="it-IT" sz="1000">
                          <a:effectLst/>
                        </a:rPr>
                        <a:t>937 - 938</a:t>
                      </a:r>
                      <a:endParaRPr lang="it-IT" sz="1200">
                        <a:effectLst/>
                        <a:latin typeface="Times New Roman"/>
                        <a:ea typeface="Times New Roman"/>
                      </a:endParaRPr>
                    </a:p>
                  </a:txBody>
                  <a:tcPr marL="68580" marR="68580" marT="0" marB="0" anchor="ctr"/>
                </a:tc>
              </a:tr>
              <a:tr h="174625">
                <a:tc>
                  <a:txBody>
                    <a:bodyPr/>
                    <a:lstStyle/>
                    <a:p>
                      <a:pPr>
                        <a:spcAft>
                          <a:spcPts val="0"/>
                        </a:spcAft>
                      </a:pPr>
                      <a:r>
                        <a:rPr lang="it-IT" sz="1000">
                          <a:effectLst/>
                        </a:rPr>
                        <a:t>1977</a:t>
                      </a:r>
                      <a:endParaRPr lang="it-IT" sz="1200">
                        <a:effectLst/>
                        <a:latin typeface="Times New Roman"/>
                        <a:ea typeface="Times New Roman"/>
                      </a:endParaRPr>
                    </a:p>
                  </a:txBody>
                  <a:tcPr marL="68580" marR="68580" marT="0" marB="0" anchor="ctr"/>
                </a:tc>
                <a:tc>
                  <a:txBody>
                    <a:bodyPr/>
                    <a:lstStyle/>
                    <a:p>
                      <a:pPr>
                        <a:spcAft>
                          <a:spcPts val="0"/>
                        </a:spcAft>
                      </a:pPr>
                      <a:r>
                        <a:rPr lang="it-IT" sz="1000">
                          <a:effectLst/>
                        </a:rPr>
                        <a:t>1:13000</a:t>
                      </a:r>
                      <a:endParaRPr lang="it-IT" sz="1200">
                        <a:effectLst/>
                        <a:latin typeface="Times New Roman"/>
                        <a:ea typeface="Times New Roman"/>
                      </a:endParaRPr>
                    </a:p>
                  </a:txBody>
                  <a:tcPr marL="68580" marR="68580" marT="0" marB="0" anchor="ctr"/>
                </a:tc>
                <a:tc>
                  <a:txBody>
                    <a:bodyPr/>
                    <a:lstStyle/>
                    <a:p>
                      <a:pPr>
                        <a:spcAft>
                          <a:spcPts val="0"/>
                        </a:spcAft>
                      </a:pPr>
                      <a:r>
                        <a:rPr lang="it-IT" sz="1000">
                          <a:effectLst/>
                        </a:rPr>
                        <a:t>colori</a:t>
                      </a:r>
                      <a:endParaRPr lang="it-IT" sz="1200">
                        <a:effectLst/>
                        <a:latin typeface="Times New Roman"/>
                        <a:ea typeface="Times New Roman"/>
                      </a:endParaRPr>
                    </a:p>
                  </a:txBody>
                  <a:tcPr marL="68580" marR="68580" marT="0" marB="0" anchor="ctr"/>
                </a:tc>
                <a:tc>
                  <a:txBody>
                    <a:bodyPr/>
                    <a:lstStyle/>
                    <a:p>
                      <a:pPr>
                        <a:spcAft>
                          <a:spcPts val="0"/>
                        </a:spcAft>
                      </a:pPr>
                      <a:r>
                        <a:rPr lang="it-IT" sz="1000">
                          <a:effectLst/>
                        </a:rPr>
                        <a:t> </a:t>
                      </a:r>
                      <a:endParaRPr lang="it-IT" sz="1200">
                        <a:effectLst/>
                        <a:latin typeface="Times New Roman"/>
                        <a:ea typeface="Times New Roman"/>
                      </a:endParaRPr>
                    </a:p>
                  </a:txBody>
                  <a:tcPr marL="68580" marR="68580" marT="0" marB="0" anchor="ctr"/>
                </a:tc>
                <a:tc>
                  <a:txBody>
                    <a:bodyPr/>
                    <a:lstStyle/>
                    <a:p>
                      <a:pPr>
                        <a:spcAft>
                          <a:spcPts val="0"/>
                        </a:spcAft>
                      </a:pPr>
                      <a:r>
                        <a:rPr lang="it-IT" sz="1000">
                          <a:effectLst/>
                        </a:rPr>
                        <a:t>55A</a:t>
                      </a:r>
                      <a:endParaRPr lang="it-IT" sz="1200">
                        <a:effectLst/>
                        <a:latin typeface="Times New Roman"/>
                        <a:ea typeface="Times New Roman"/>
                      </a:endParaRPr>
                    </a:p>
                  </a:txBody>
                  <a:tcPr marL="68580" marR="68580" marT="0" marB="0" anchor="ctr"/>
                </a:tc>
                <a:tc>
                  <a:txBody>
                    <a:bodyPr/>
                    <a:lstStyle/>
                    <a:p>
                      <a:pPr>
                        <a:spcAft>
                          <a:spcPts val="0"/>
                        </a:spcAft>
                      </a:pPr>
                      <a:r>
                        <a:rPr lang="it-IT" sz="1000">
                          <a:effectLst/>
                        </a:rPr>
                        <a:t>027 - 028</a:t>
                      </a:r>
                      <a:endParaRPr lang="it-IT" sz="1200">
                        <a:effectLst/>
                        <a:latin typeface="Times New Roman"/>
                        <a:ea typeface="Times New Roman"/>
                      </a:endParaRPr>
                    </a:p>
                  </a:txBody>
                  <a:tcPr marL="68580" marR="68580" marT="0" marB="0" anchor="ctr"/>
                </a:tc>
              </a:tr>
              <a:tr h="168275">
                <a:tc>
                  <a:txBody>
                    <a:bodyPr/>
                    <a:lstStyle/>
                    <a:p>
                      <a:pPr>
                        <a:spcAft>
                          <a:spcPts val="0"/>
                        </a:spcAft>
                      </a:pPr>
                      <a:r>
                        <a:rPr lang="it-IT" sz="1000">
                          <a:effectLst/>
                        </a:rPr>
                        <a:t>1983</a:t>
                      </a:r>
                      <a:endParaRPr lang="it-IT" sz="1200">
                        <a:effectLst/>
                        <a:latin typeface="Times New Roman"/>
                        <a:ea typeface="Times New Roman"/>
                      </a:endParaRPr>
                    </a:p>
                  </a:txBody>
                  <a:tcPr marL="68580" marR="68580" marT="0" marB="0" anchor="ctr"/>
                </a:tc>
                <a:tc>
                  <a:txBody>
                    <a:bodyPr/>
                    <a:lstStyle/>
                    <a:p>
                      <a:pPr>
                        <a:spcAft>
                          <a:spcPts val="0"/>
                        </a:spcAft>
                      </a:pPr>
                      <a:r>
                        <a:rPr lang="it-IT" sz="1000">
                          <a:effectLst/>
                        </a:rPr>
                        <a:t>1:36000</a:t>
                      </a:r>
                      <a:endParaRPr lang="it-IT" sz="1200">
                        <a:effectLst/>
                        <a:latin typeface="Times New Roman"/>
                        <a:ea typeface="Times New Roman"/>
                      </a:endParaRPr>
                    </a:p>
                  </a:txBody>
                  <a:tcPr marL="68580" marR="68580" marT="0" marB="0" anchor="ctr"/>
                </a:tc>
                <a:tc>
                  <a:txBody>
                    <a:bodyPr/>
                    <a:lstStyle/>
                    <a:p>
                      <a:pPr>
                        <a:spcAft>
                          <a:spcPts val="0"/>
                        </a:spcAft>
                      </a:pPr>
                      <a:r>
                        <a:rPr lang="it-IT" sz="1000">
                          <a:effectLst/>
                        </a:rPr>
                        <a:t>Bianco e nero</a:t>
                      </a:r>
                      <a:endParaRPr lang="it-IT" sz="1200">
                        <a:effectLst/>
                        <a:latin typeface="Times New Roman"/>
                        <a:ea typeface="Times New Roman"/>
                      </a:endParaRPr>
                    </a:p>
                  </a:txBody>
                  <a:tcPr marL="68580" marR="68580" marT="0" marB="0" anchor="ctr"/>
                </a:tc>
                <a:tc>
                  <a:txBody>
                    <a:bodyPr/>
                    <a:lstStyle/>
                    <a:p>
                      <a:pPr>
                        <a:spcAft>
                          <a:spcPts val="0"/>
                        </a:spcAft>
                      </a:pPr>
                      <a:r>
                        <a:rPr lang="it-IT" sz="1000">
                          <a:effectLst/>
                        </a:rPr>
                        <a:t> </a:t>
                      </a:r>
                      <a:endParaRPr lang="it-IT" sz="1200">
                        <a:effectLst/>
                        <a:latin typeface="Times New Roman"/>
                        <a:ea typeface="Times New Roman"/>
                      </a:endParaRPr>
                    </a:p>
                  </a:txBody>
                  <a:tcPr marL="68580" marR="68580" marT="0" marB="0" anchor="ctr"/>
                </a:tc>
                <a:tc>
                  <a:txBody>
                    <a:bodyPr/>
                    <a:lstStyle/>
                    <a:p>
                      <a:pPr>
                        <a:spcAft>
                          <a:spcPts val="0"/>
                        </a:spcAft>
                      </a:pPr>
                      <a:r>
                        <a:rPr lang="it-IT" sz="1000">
                          <a:effectLst/>
                        </a:rPr>
                        <a:t>22 bis</a:t>
                      </a:r>
                      <a:endParaRPr lang="it-IT" sz="1200">
                        <a:effectLst/>
                        <a:latin typeface="Times New Roman"/>
                        <a:ea typeface="Times New Roman"/>
                      </a:endParaRPr>
                    </a:p>
                  </a:txBody>
                  <a:tcPr marL="68580" marR="68580" marT="0" marB="0" anchor="ctr"/>
                </a:tc>
                <a:tc>
                  <a:txBody>
                    <a:bodyPr/>
                    <a:lstStyle/>
                    <a:p>
                      <a:pPr>
                        <a:spcAft>
                          <a:spcPts val="0"/>
                        </a:spcAft>
                      </a:pPr>
                      <a:r>
                        <a:rPr lang="it-IT" sz="1000">
                          <a:effectLst/>
                        </a:rPr>
                        <a:t>9339 - 9340</a:t>
                      </a:r>
                      <a:endParaRPr lang="it-IT" sz="1200">
                        <a:effectLst/>
                        <a:latin typeface="Times New Roman"/>
                        <a:ea typeface="Times New Roman"/>
                      </a:endParaRPr>
                    </a:p>
                  </a:txBody>
                  <a:tcPr marL="68580" marR="68580" marT="0" marB="0" anchor="ctr"/>
                </a:tc>
              </a:tr>
              <a:tr h="170815">
                <a:tc>
                  <a:txBody>
                    <a:bodyPr/>
                    <a:lstStyle/>
                    <a:p>
                      <a:pPr>
                        <a:spcAft>
                          <a:spcPts val="0"/>
                        </a:spcAft>
                      </a:pPr>
                      <a:r>
                        <a:rPr lang="it-IT" sz="1000">
                          <a:effectLst/>
                        </a:rPr>
                        <a:t>1993</a:t>
                      </a:r>
                      <a:endParaRPr lang="it-IT" sz="1200">
                        <a:effectLst/>
                        <a:latin typeface="Times New Roman"/>
                        <a:ea typeface="Times New Roman"/>
                      </a:endParaRPr>
                    </a:p>
                  </a:txBody>
                  <a:tcPr marL="68580" marR="68580" marT="0" marB="0" anchor="ctr"/>
                </a:tc>
                <a:tc>
                  <a:txBody>
                    <a:bodyPr/>
                    <a:lstStyle/>
                    <a:p>
                      <a:pPr>
                        <a:spcAft>
                          <a:spcPts val="0"/>
                        </a:spcAft>
                      </a:pPr>
                      <a:r>
                        <a:rPr lang="it-IT" sz="1000">
                          <a:effectLst/>
                        </a:rPr>
                        <a:t>1:36000</a:t>
                      </a:r>
                      <a:endParaRPr lang="it-IT" sz="1200">
                        <a:effectLst/>
                        <a:latin typeface="Times New Roman"/>
                        <a:ea typeface="Times New Roman"/>
                      </a:endParaRPr>
                    </a:p>
                  </a:txBody>
                  <a:tcPr marL="68580" marR="68580" marT="0" marB="0" anchor="ctr"/>
                </a:tc>
                <a:tc>
                  <a:txBody>
                    <a:bodyPr/>
                    <a:lstStyle/>
                    <a:p>
                      <a:pPr>
                        <a:spcAft>
                          <a:spcPts val="0"/>
                        </a:spcAft>
                      </a:pPr>
                      <a:r>
                        <a:rPr lang="it-IT" sz="1000">
                          <a:effectLst/>
                        </a:rPr>
                        <a:t>Bianco e nero</a:t>
                      </a:r>
                      <a:endParaRPr lang="it-IT" sz="1200">
                        <a:effectLst/>
                        <a:latin typeface="Times New Roman"/>
                        <a:ea typeface="Times New Roman"/>
                      </a:endParaRPr>
                    </a:p>
                  </a:txBody>
                  <a:tcPr marL="68580" marR="68580" marT="0" marB="0" anchor="ctr"/>
                </a:tc>
                <a:tc>
                  <a:txBody>
                    <a:bodyPr/>
                    <a:lstStyle/>
                    <a:p>
                      <a:pPr>
                        <a:spcAft>
                          <a:spcPts val="0"/>
                        </a:spcAft>
                      </a:pPr>
                      <a:r>
                        <a:rPr lang="it-IT" sz="1000">
                          <a:effectLst/>
                        </a:rPr>
                        <a:t>138</a:t>
                      </a:r>
                      <a:endParaRPr lang="it-IT" sz="1200">
                        <a:effectLst/>
                        <a:latin typeface="Times New Roman"/>
                        <a:ea typeface="Times New Roman"/>
                      </a:endParaRPr>
                    </a:p>
                  </a:txBody>
                  <a:tcPr marL="68580" marR="68580" marT="0" marB="0" anchor="ctr"/>
                </a:tc>
                <a:tc>
                  <a:txBody>
                    <a:bodyPr/>
                    <a:lstStyle/>
                    <a:p>
                      <a:pPr>
                        <a:spcAft>
                          <a:spcPts val="0"/>
                        </a:spcAft>
                      </a:pPr>
                      <a:r>
                        <a:rPr lang="it-IT" sz="1000">
                          <a:effectLst/>
                        </a:rPr>
                        <a:t>11°</a:t>
                      </a:r>
                      <a:endParaRPr lang="it-IT" sz="1200">
                        <a:effectLst/>
                        <a:latin typeface="Times New Roman"/>
                        <a:ea typeface="Times New Roman"/>
                      </a:endParaRPr>
                    </a:p>
                  </a:txBody>
                  <a:tcPr marL="68580" marR="68580" marT="0" marB="0" anchor="ctr"/>
                </a:tc>
                <a:tc>
                  <a:txBody>
                    <a:bodyPr/>
                    <a:lstStyle/>
                    <a:p>
                      <a:pPr>
                        <a:spcAft>
                          <a:spcPts val="0"/>
                        </a:spcAft>
                      </a:pPr>
                      <a:r>
                        <a:rPr lang="it-IT" sz="1000" dirty="0">
                          <a:effectLst/>
                        </a:rPr>
                        <a:t>2048 - 2049</a:t>
                      </a:r>
                      <a:endParaRPr lang="it-IT" sz="1200" dirty="0">
                        <a:effectLst/>
                        <a:latin typeface="Times New Roman"/>
                        <a:ea typeface="Times New Roman"/>
                      </a:endParaRPr>
                    </a:p>
                  </a:txBody>
                  <a:tcPr marL="68580" marR="68580" marT="0" marB="0" anchor="ctr"/>
                </a:tc>
              </a:tr>
            </a:tbl>
          </a:graphicData>
        </a:graphic>
      </p:graphicFrame>
      <p:sp>
        <p:nvSpPr>
          <p:cNvPr id="3" name="Titolo 2"/>
          <p:cNvSpPr>
            <a:spLocks noGrp="1"/>
          </p:cNvSpPr>
          <p:nvPr>
            <p:ph type="title"/>
          </p:nvPr>
        </p:nvSpPr>
        <p:spPr/>
        <p:txBody>
          <a:bodyPr>
            <a:noAutofit/>
          </a:bodyPr>
          <a:lstStyle/>
          <a:p>
            <a:pPr algn="ctr"/>
            <a:r>
              <a:rPr lang="it-IT" sz="2800" dirty="0" smtClean="0"/>
              <a:t>Risultati analisi foto storiche</a:t>
            </a:r>
            <a:br>
              <a:rPr lang="it-IT" sz="2800" dirty="0" smtClean="0"/>
            </a:br>
            <a:r>
              <a:rPr lang="it-IT" sz="2800" dirty="0" smtClean="0"/>
              <a:t>Individuazione della possibile area di riempimento</a:t>
            </a:r>
            <a:endParaRPr lang="it-IT" sz="2800" dirty="0"/>
          </a:p>
        </p:txBody>
      </p:sp>
      <p:sp>
        <p:nvSpPr>
          <p:cNvPr id="4" name="Segnaposto piè di pagina 3"/>
          <p:cNvSpPr>
            <a:spLocks noGrp="1"/>
          </p:cNvSpPr>
          <p:nvPr>
            <p:ph type="ftr" sz="quarter" idx="11"/>
          </p:nvPr>
        </p:nvSpPr>
        <p:spPr/>
        <p:txBody>
          <a:bodyPr/>
          <a:lstStyle/>
          <a:p>
            <a:pPr>
              <a:defRPr/>
            </a:pPr>
            <a:r>
              <a:rPr lang="it-IT" smtClean="0"/>
              <a:t>Terni 17-18 giugno 2016</a:t>
            </a:r>
            <a:endParaRPr lang="it-IT"/>
          </a:p>
        </p:txBody>
      </p:sp>
      <p:sp>
        <p:nvSpPr>
          <p:cNvPr id="6" name="Rectangle 1"/>
          <p:cNvSpPr>
            <a:spLocks noChangeArrowheads="1"/>
          </p:cNvSpPr>
          <p:nvPr/>
        </p:nvSpPr>
        <p:spPr bwMode="auto">
          <a:xfrm>
            <a:off x="251520" y="2816642"/>
            <a:ext cx="8496944"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smtClean="0">
                <a:ln>
                  <a:noFill/>
                </a:ln>
                <a:solidFill>
                  <a:schemeClr val="tx1"/>
                </a:solidFill>
                <a:effectLst/>
                <a:latin typeface="Arial" pitchFamily="34" charset="0"/>
                <a:ea typeface="Calibri" pitchFamily="34" charset="0"/>
                <a:cs typeface="Arial Narrow" pitchFamily="34" charset="0"/>
              </a:rPr>
              <a:t>Elementi scaturiti dall’osservazione dei fotogrammi in stereoscopia</a:t>
            </a:r>
            <a:endParaRPr kumimoji="0" lang="it-IT" altLang="it-IT"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400" b="1" i="0" u="none" strike="noStrike" cap="none" normalizeH="0" baseline="0" dirty="0" smtClean="0">
                <a:ln>
                  <a:noFill/>
                </a:ln>
                <a:solidFill>
                  <a:schemeClr val="tx1"/>
                </a:solidFill>
                <a:effectLst/>
                <a:latin typeface="Arial" pitchFamily="34" charset="0"/>
                <a:ea typeface="Calibri" pitchFamily="34" charset="0"/>
                <a:cs typeface="Arial Narrow" pitchFamily="34" charset="0"/>
              </a:rPr>
              <a:t>Volo del 54/55: </a:t>
            </a:r>
            <a:r>
              <a:rPr kumimoji="0" lang="it-IT" altLang="it-IT" sz="1400" b="0" i="0" u="none" strike="noStrike" cap="none" normalizeH="0" baseline="0" dirty="0" smtClean="0">
                <a:ln>
                  <a:noFill/>
                </a:ln>
                <a:solidFill>
                  <a:schemeClr val="tx1"/>
                </a:solidFill>
                <a:effectLst/>
                <a:latin typeface="Arial" pitchFamily="34" charset="0"/>
                <a:ea typeface="Calibri" pitchFamily="34" charset="0"/>
                <a:cs typeface="Arial Narrow" pitchFamily="34" charset="0"/>
              </a:rPr>
              <a:t>Nel periodo in cui sono stati eseguiti questi voli erano in fase di realizzazione le opere idrauliche per la realizzazione del canale </a:t>
            </a:r>
            <a:r>
              <a:rPr kumimoji="0" lang="it-IT" altLang="it-IT" sz="1400" b="0" i="0" u="none" strike="noStrike" cap="none" normalizeH="0" baseline="0" dirty="0" err="1" smtClean="0">
                <a:ln>
                  <a:noFill/>
                </a:ln>
                <a:solidFill>
                  <a:schemeClr val="tx1"/>
                </a:solidFill>
                <a:effectLst/>
                <a:latin typeface="Arial" pitchFamily="34" charset="0"/>
                <a:ea typeface="Calibri" pitchFamily="34" charset="0"/>
                <a:cs typeface="Arial Narrow" pitchFamily="34" charset="0"/>
              </a:rPr>
              <a:t>Recentino</a:t>
            </a:r>
            <a:r>
              <a:rPr kumimoji="0" lang="it-IT" altLang="it-IT" sz="1400" b="0" i="0" u="none" strike="noStrike" cap="none" normalizeH="0" baseline="0" dirty="0" smtClean="0">
                <a:ln>
                  <a:noFill/>
                </a:ln>
                <a:solidFill>
                  <a:schemeClr val="tx1"/>
                </a:solidFill>
                <a:effectLst/>
                <a:latin typeface="Arial" pitchFamily="34" charset="0"/>
                <a:ea typeface="Calibri" pitchFamily="34" charset="0"/>
                <a:cs typeface="Arial Narrow" pitchFamily="34" charset="0"/>
              </a:rPr>
              <a:t>, sono infatti evidenti le operazioni di scavo per la realizzazione dell’opera di presa. Dal fotogramma si evince come parte del materiale di scavo sia stata depositata nella zona NE dell’area di proprietà comunale, mentre nella zona NO la quota del terreno risulta essere al livello del fiume, potrebbe quindi essere stata in seguito colmata con il riporto di rifiuti.</a:t>
            </a:r>
            <a:endParaRPr kumimoji="0" lang="it-IT" altLang="it-IT"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400" b="1" i="0" u="none" strike="noStrike" cap="none" normalizeH="0" baseline="0" dirty="0" smtClean="0">
                <a:ln>
                  <a:noFill/>
                </a:ln>
                <a:solidFill>
                  <a:schemeClr val="tx1"/>
                </a:solidFill>
                <a:effectLst/>
                <a:latin typeface="Arial" pitchFamily="34" charset="0"/>
                <a:ea typeface="Calibri" pitchFamily="34" charset="0"/>
                <a:cs typeface="Arial Narrow" pitchFamily="34" charset="0"/>
              </a:rPr>
              <a:t>Volo del 1977: </a:t>
            </a:r>
            <a:r>
              <a:rPr kumimoji="0" lang="it-IT" altLang="it-IT" sz="1400" b="0" i="0" u="none" strike="noStrike" cap="none" normalizeH="0" baseline="0" dirty="0" smtClean="0">
                <a:ln>
                  <a:noFill/>
                </a:ln>
                <a:solidFill>
                  <a:schemeClr val="tx1"/>
                </a:solidFill>
                <a:effectLst/>
                <a:latin typeface="Arial" pitchFamily="34" charset="0"/>
                <a:ea typeface="Calibri" pitchFamily="34" charset="0"/>
                <a:cs typeface="Arial Narrow" pitchFamily="34" charset="0"/>
              </a:rPr>
              <a:t>È evidente la presenza di un canale artificiale con una evidente scarpata con direzione N-S che divide il sito definendo ad Ovest la proprietà del Comune e forse definisce l’area di accumulo dei rifiuti nel livello più basso.</a:t>
            </a:r>
            <a:endParaRPr kumimoji="0" lang="it-IT" altLang="it-IT"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400" b="1" i="0" u="none" strike="noStrike" cap="none" normalizeH="0" baseline="0" dirty="0" smtClean="0">
                <a:ln>
                  <a:noFill/>
                </a:ln>
                <a:solidFill>
                  <a:schemeClr val="tx1"/>
                </a:solidFill>
                <a:effectLst/>
                <a:latin typeface="Arial" pitchFamily="34" charset="0"/>
                <a:ea typeface="Calibri" pitchFamily="34" charset="0"/>
                <a:cs typeface="Arial Narrow" pitchFamily="34" charset="0"/>
              </a:rPr>
              <a:t>Volo del 1983 :</a:t>
            </a:r>
            <a:r>
              <a:rPr kumimoji="0" lang="it-IT" altLang="it-IT" sz="1400" b="0" i="0" u="none" strike="noStrike" cap="none" normalizeH="0" baseline="0" dirty="0" smtClean="0">
                <a:ln>
                  <a:noFill/>
                </a:ln>
                <a:solidFill>
                  <a:schemeClr val="tx1"/>
                </a:solidFill>
                <a:effectLst/>
                <a:latin typeface="Arial" pitchFamily="34" charset="0"/>
                <a:ea typeface="Calibri" pitchFamily="34" charset="0"/>
                <a:cs typeface="Arial Narrow" pitchFamily="34" charset="0"/>
              </a:rPr>
              <a:t>Il piano di campagna del sito del Comune appare livellato, e risultano colmati tutti i dislivelli precedentemente evidenziati. Nell’area NE sembra evidente il riporto di terreno operato nel ’55, questo potrebbe escludere un ulteriore riporto di materiale in quell’area</a:t>
            </a:r>
            <a:endParaRPr kumimoji="0" lang="it-IT" altLang="it-IT"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400" b="1" i="0" u="none" strike="noStrike" cap="none" normalizeH="0" baseline="0" dirty="0" smtClean="0">
                <a:ln>
                  <a:noFill/>
                </a:ln>
                <a:solidFill>
                  <a:schemeClr val="tx1"/>
                </a:solidFill>
                <a:effectLst/>
                <a:latin typeface="Arial" pitchFamily="34" charset="0"/>
                <a:ea typeface="Calibri" pitchFamily="34" charset="0"/>
                <a:cs typeface="Arial Narrow" pitchFamily="34" charset="0"/>
              </a:rPr>
              <a:t>Volo del 1993</a:t>
            </a:r>
            <a:r>
              <a:rPr kumimoji="0" lang="it-IT" altLang="it-IT" sz="1400" i="0" u="none" strike="noStrike" cap="none" normalizeH="0" baseline="0" dirty="0" smtClean="0">
                <a:ln>
                  <a:noFill/>
                </a:ln>
                <a:solidFill>
                  <a:schemeClr val="tx1"/>
                </a:solidFill>
                <a:effectLst/>
                <a:latin typeface="Arial" pitchFamily="34" charset="0"/>
                <a:ea typeface="Calibri" pitchFamily="34" charset="0"/>
                <a:cs typeface="Arial Narrow" pitchFamily="34" charset="0"/>
              </a:rPr>
              <a:t>: Il piano di campagna risulta tutto allo stesso livello, rimane a un livello più basso solo la porzione Est dell’area che si trova a dx del canale artificiale. È evidente il tracciato della pista da kart.</a:t>
            </a:r>
            <a:endParaRPr kumimoji="0" lang="it-IT" altLang="it-IT" sz="140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951002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2.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3.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4.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docProps/app.xml><?xml version="1.0" encoding="utf-8"?>
<Properties xmlns="http://schemas.openxmlformats.org/officeDocument/2006/extended-properties" xmlns:vt="http://schemas.openxmlformats.org/officeDocument/2006/docPropsVTypes">
  <Template>Concourse</Template>
  <TotalTime>447</TotalTime>
  <Words>1299</Words>
  <Application>Microsoft Office PowerPoint</Application>
  <PresentationFormat>Presentazione su schermo (4:3)</PresentationFormat>
  <Paragraphs>295</Paragraphs>
  <Slides>16</Slides>
  <Notes>2</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16</vt:i4>
      </vt:variant>
    </vt:vector>
  </HeadingPairs>
  <TitlesOfParts>
    <vt:vector size="18" baseType="lpstr">
      <vt:lpstr>Viale</vt:lpstr>
      <vt:lpstr>CorelDRAW</vt:lpstr>
      <vt:lpstr>Presentazione standard di PowerPoint</vt:lpstr>
      <vt:lpstr>Petralla Raffaela  Attività e primi risultati del Piano Regionale di bonifica</vt:lpstr>
      <vt:lpstr>Piano Regionale di bonifica D.C.R. 5 Maggio 2009 Lista A2 - Elenco siti a forte presunzione di contaminazione del Comune di Terni</vt:lpstr>
      <vt:lpstr>D.Lgs. 152 del 2006 L.R. 13 del 2009 Il ruolo del Comune nella procedura di bonifica per i siti inseriti in lista A2</vt:lpstr>
      <vt:lpstr> Siti di competenza privata  TR09 e TR010 Voc. Fiori 1 e 2  </vt:lpstr>
      <vt:lpstr>Siti privati Maratta 1(TR013) Maratta 2(TR015)  e Lago ex Cava Sabbione TR 014</vt:lpstr>
      <vt:lpstr>Area ex discarica Polymer competenza pubblica privata</vt:lpstr>
      <vt:lpstr>Confronto foto aere  a sx foto del volo 1954/55 a dx foto volo 1977</vt:lpstr>
      <vt:lpstr>Risultati analisi foto storiche Individuazione della possibile area di riempimento</vt:lpstr>
      <vt:lpstr>Ubicazione sondaggi attrezzati a piezometro</vt:lpstr>
      <vt:lpstr>Piano di indagine e capionamento</vt:lpstr>
      <vt:lpstr>Stratigrafia e Risultati analisi P1</vt:lpstr>
      <vt:lpstr>Stratigrafia e Risultati analisi P2</vt:lpstr>
      <vt:lpstr>Stratigrafia e Risultati analisi P3</vt:lpstr>
      <vt:lpstr>Risultati analisi P4</vt:lpstr>
      <vt:lpstr>Concentrazioni soglia di contaminazione acque sotterranee Tab. 2 della parte IV del D.Lgs. 152/2006</vt:lpstr>
    </vt:vector>
  </TitlesOfParts>
  <Company>Olidata S.p.A.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AMBIENTE A TERNI: FACCIAMO IL PUNTO</dc:title>
  <dc:creator>Ciuchini Carla</dc:creator>
  <cp:lastModifiedBy>ambiente</cp:lastModifiedBy>
  <cp:revision>40</cp:revision>
  <dcterms:created xsi:type="dcterms:W3CDTF">2016-06-13T11:40:20Z</dcterms:created>
  <dcterms:modified xsi:type="dcterms:W3CDTF">2016-06-16T22:51:57Z</dcterms:modified>
</cp:coreProperties>
</file>