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32"/>
  </p:notesMasterIdLst>
  <p:sldIdLst>
    <p:sldId id="256" r:id="rId2"/>
    <p:sldId id="257" r:id="rId3"/>
    <p:sldId id="258" r:id="rId4"/>
    <p:sldId id="263" r:id="rId5"/>
    <p:sldId id="259" r:id="rId6"/>
    <p:sldId id="260" r:id="rId7"/>
    <p:sldId id="262" r:id="rId8"/>
    <p:sldId id="265" r:id="rId9"/>
    <p:sldId id="261" r:id="rId10"/>
    <p:sldId id="264" r:id="rId11"/>
    <p:sldId id="269" r:id="rId12"/>
    <p:sldId id="270" r:id="rId13"/>
    <p:sldId id="267" r:id="rId14"/>
    <p:sldId id="266" r:id="rId15"/>
    <p:sldId id="268"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Lucida Sans Unicode" pitchFamily="34" charset="0"/>
        <a:ea typeface="+mn-ea"/>
        <a:cs typeface="+mn-cs"/>
      </a:defRPr>
    </a:lvl1pPr>
    <a:lvl2pPr marL="457200" algn="l" rtl="0" eaLnBrk="0" fontAlgn="base" hangingPunct="0">
      <a:spcBef>
        <a:spcPct val="0"/>
      </a:spcBef>
      <a:spcAft>
        <a:spcPct val="0"/>
      </a:spcAft>
      <a:defRPr kern="1200">
        <a:solidFill>
          <a:schemeClr val="tx1"/>
        </a:solidFill>
        <a:latin typeface="Lucida Sans Unicode" pitchFamily="34" charset="0"/>
        <a:ea typeface="+mn-ea"/>
        <a:cs typeface="+mn-cs"/>
      </a:defRPr>
    </a:lvl2pPr>
    <a:lvl3pPr marL="914400" algn="l" rtl="0" eaLnBrk="0" fontAlgn="base" hangingPunct="0">
      <a:spcBef>
        <a:spcPct val="0"/>
      </a:spcBef>
      <a:spcAft>
        <a:spcPct val="0"/>
      </a:spcAft>
      <a:defRPr kern="1200">
        <a:solidFill>
          <a:schemeClr val="tx1"/>
        </a:solidFill>
        <a:latin typeface="Lucida Sans Unicode" pitchFamily="34" charset="0"/>
        <a:ea typeface="+mn-ea"/>
        <a:cs typeface="+mn-cs"/>
      </a:defRPr>
    </a:lvl3pPr>
    <a:lvl4pPr marL="1371600" algn="l" rtl="0" eaLnBrk="0" fontAlgn="base" hangingPunct="0">
      <a:spcBef>
        <a:spcPct val="0"/>
      </a:spcBef>
      <a:spcAft>
        <a:spcPct val="0"/>
      </a:spcAft>
      <a:defRPr kern="1200">
        <a:solidFill>
          <a:schemeClr val="tx1"/>
        </a:solidFill>
        <a:latin typeface="Lucida Sans Unicode" pitchFamily="34" charset="0"/>
        <a:ea typeface="+mn-ea"/>
        <a:cs typeface="+mn-cs"/>
      </a:defRPr>
    </a:lvl4pPr>
    <a:lvl5pPr marL="1828800" algn="l" rtl="0" eaLnBrk="0" fontAlgn="base" hangingPunct="0">
      <a:spcBef>
        <a:spcPct val="0"/>
      </a:spcBef>
      <a:spcAft>
        <a:spcPct val="0"/>
      </a:spcAft>
      <a:defRPr kern="1200">
        <a:solidFill>
          <a:schemeClr val="tx1"/>
        </a:solidFill>
        <a:latin typeface="Lucida Sans Unicode" pitchFamily="34" charset="0"/>
        <a:ea typeface="+mn-ea"/>
        <a:cs typeface="+mn-cs"/>
      </a:defRPr>
    </a:lvl5pPr>
    <a:lvl6pPr marL="2286000" algn="l" defTabSz="914400" rtl="0" eaLnBrk="1" latinLnBrk="0" hangingPunct="1">
      <a:defRPr kern="1200">
        <a:solidFill>
          <a:schemeClr val="tx1"/>
        </a:solidFill>
        <a:latin typeface="Lucida Sans Unicode" pitchFamily="34" charset="0"/>
        <a:ea typeface="+mn-ea"/>
        <a:cs typeface="+mn-cs"/>
      </a:defRPr>
    </a:lvl6pPr>
    <a:lvl7pPr marL="2743200" algn="l" defTabSz="914400" rtl="0" eaLnBrk="1" latinLnBrk="0" hangingPunct="1">
      <a:defRPr kern="1200">
        <a:solidFill>
          <a:schemeClr val="tx1"/>
        </a:solidFill>
        <a:latin typeface="Lucida Sans Unicode" pitchFamily="34" charset="0"/>
        <a:ea typeface="+mn-ea"/>
        <a:cs typeface="+mn-cs"/>
      </a:defRPr>
    </a:lvl7pPr>
    <a:lvl8pPr marL="3200400" algn="l" defTabSz="914400" rtl="0" eaLnBrk="1" latinLnBrk="0" hangingPunct="1">
      <a:defRPr kern="1200">
        <a:solidFill>
          <a:schemeClr val="tx1"/>
        </a:solidFill>
        <a:latin typeface="Lucida Sans Unicode" pitchFamily="34" charset="0"/>
        <a:ea typeface="+mn-ea"/>
        <a:cs typeface="+mn-cs"/>
      </a:defRPr>
    </a:lvl8pPr>
    <a:lvl9pPr marL="3657600" algn="l" defTabSz="914400" rtl="0" eaLnBrk="1" latinLnBrk="0" hangingPunct="1">
      <a:defRPr kern="1200">
        <a:solidFill>
          <a:schemeClr val="tx1"/>
        </a:solidFill>
        <a:latin typeface="Lucida Sans Unicode"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1" autoAdjust="0"/>
    <p:restoredTop sz="94712"/>
  </p:normalViewPr>
  <p:slideViewPr>
    <p:cSldViewPr>
      <p:cViewPr>
        <p:scale>
          <a:sx n="100" d="100"/>
          <a:sy n="100" d="100"/>
        </p:scale>
        <p:origin x="1584"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0E218F-42F6-45FC-BE38-6F6683DE86EC}"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it-IT"/>
        </a:p>
      </dgm:t>
    </dgm:pt>
    <dgm:pt modelId="{FCD7933A-ACD4-4413-8418-908A7CED6B2A}">
      <dgm:prSet phldrT="[Testo]"/>
      <dgm:spPr/>
      <dgm:t>
        <a:bodyPr/>
        <a:lstStyle/>
        <a:p>
          <a:r>
            <a:rPr lang="it-IT" dirty="0" smtClean="0"/>
            <a:t>Siti di competenza pubblica</a:t>
          </a:r>
          <a:endParaRPr lang="it-IT" dirty="0"/>
        </a:p>
      </dgm:t>
    </dgm:pt>
    <dgm:pt modelId="{0A677A79-7ECC-4903-A6D4-4F327FD39D3E}" type="parTrans" cxnId="{54E6C8BF-825A-4319-B9C8-02DF29E6609A}">
      <dgm:prSet/>
      <dgm:spPr/>
      <dgm:t>
        <a:bodyPr/>
        <a:lstStyle/>
        <a:p>
          <a:endParaRPr lang="it-IT"/>
        </a:p>
      </dgm:t>
    </dgm:pt>
    <dgm:pt modelId="{91EBE719-37EB-4859-A4EB-F82B9040FF07}" type="sibTrans" cxnId="{54E6C8BF-825A-4319-B9C8-02DF29E6609A}">
      <dgm:prSet/>
      <dgm:spPr/>
      <dgm:t>
        <a:bodyPr/>
        <a:lstStyle/>
        <a:p>
          <a:endParaRPr lang="it-IT"/>
        </a:p>
      </dgm:t>
    </dgm:pt>
    <dgm:pt modelId="{782AF0B6-CA8F-437C-A076-75C21CA1D1D8}">
      <dgm:prSet phldrT="[Testo]" custT="1"/>
      <dgm:spPr/>
      <dgm:t>
        <a:bodyPr/>
        <a:lstStyle/>
        <a:p>
          <a:r>
            <a:rPr lang="it-IT" sz="2000" dirty="0" smtClean="0"/>
            <a:t>Esecuzione d’ufficio degli accertamenti preliminari con il supporto di ARPA Umbria</a:t>
          </a:r>
          <a:endParaRPr lang="it-IT" sz="2000" dirty="0"/>
        </a:p>
      </dgm:t>
    </dgm:pt>
    <dgm:pt modelId="{8961EDEC-7673-48DF-922A-46046C1BB2C9}" type="parTrans" cxnId="{5F9AA855-66C2-47BD-B4D1-9E4952D6360A}">
      <dgm:prSet/>
      <dgm:spPr/>
      <dgm:t>
        <a:bodyPr/>
        <a:lstStyle/>
        <a:p>
          <a:endParaRPr lang="it-IT"/>
        </a:p>
      </dgm:t>
    </dgm:pt>
    <dgm:pt modelId="{30ED8294-500D-4D30-B20D-797752B4E5DA}" type="sibTrans" cxnId="{5F9AA855-66C2-47BD-B4D1-9E4952D6360A}">
      <dgm:prSet/>
      <dgm:spPr/>
      <dgm:t>
        <a:bodyPr/>
        <a:lstStyle/>
        <a:p>
          <a:endParaRPr lang="it-IT"/>
        </a:p>
      </dgm:t>
    </dgm:pt>
    <dgm:pt modelId="{B3CF0B66-B983-43A1-A8B3-DAD9A9AB44D3}">
      <dgm:prSet phldrT="[Testo]"/>
      <dgm:spPr/>
      <dgm:t>
        <a:bodyPr/>
        <a:lstStyle/>
        <a:p>
          <a:r>
            <a:rPr lang="it-IT" dirty="0" smtClean="0"/>
            <a:t>Siti di competenza privata</a:t>
          </a:r>
          <a:endParaRPr lang="it-IT" dirty="0"/>
        </a:p>
      </dgm:t>
    </dgm:pt>
    <dgm:pt modelId="{9ACBE58E-6C11-4DD2-AA4F-AF0F0536116D}" type="parTrans" cxnId="{20C15574-BF95-45AE-B0C0-8D42572EB9DC}">
      <dgm:prSet/>
      <dgm:spPr/>
      <dgm:t>
        <a:bodyPr/>
        <a:lstStyle/>
        <a:p>
          <a:endParaRPr lang="it-IT"/>
        </a:p>
      </dgm:t>
    </dgm:pt>
    <dgm:pt modelId="{8055A41B-B7A0-47BB-9FB2-60D448A67DD6}" type="sibTrans" cxnId="{20C15574-BF95-45AE-B0C0-8D42572EB9DC}">
      <dgm:prSet/>
      <dgm:spPr/>
      <dgm:t>
        <a:bodyPr/>
        <a:lstStyle/>
        <a:p>
          <a:endParaRPr lang="it-IT"/>
        </a:p>
      </dgm:t>
    </dgm:pt>
    <dgm:pt modelId="{08D2E831-4643-492D-9BBA-0D889297326C}">
      <dgm:prSet phldrT="[Testo]"/>
      <dgm:spPr/>
      <dgm:t>
        <a:bodyPr/>
        <a:lstStyle/>
        <a:p>
          <a:r>
            <a:rPr lang="it-IT" dirty="0" smtClean="0"/>
            <a:t>Comunicazione al responsabile dell’inquinamento e/o ai proprietari dei siti, che ne hanno facoltà, ad attivare gli accertamenti preliminari </a:t>
          </a:r>
          <a:endParaRPr lang="it-IT" dirty="0"/>
        </a:p>
      </dgm:t>
    </dgm:pt>
    <dgm:pt modelId="{1952AEE3-B799-49D7-B214-7BD8C3CD03FA}" type="parTrans" cxnId="{B3EBC60D-0839-4873-AFB2-0AC0E75E7785}">
      <dgm:prSet/>
      <dgm:spPr/>
      <dgm:t>
        <a:bodyPr/>
        <a:lstStyle/>
        <a:p>
          <a:endParaRPr lang="it-IT"/>
        </a:p>
      </dgm:t>
    </dgm:pt>
    <dgm:pt modelId="{605C4685-995D-4CDA-9D65-01823C745A23}" type="sibTrans" cxnId="{B3EBC60D-0839-4873-AFB2-0AC0E75E7785}">
      <dgm:prSet/>
      <dgm:spPr/>
      <dgm:t>
        <a:bodyPr/>
        <a:lstStyle/>
        <a:p>
          <a:endParaRPr lang="it-IT"/>
        </a:p>
      </dgm:t>
    </dgm:pt>
    <dgm:pt modelId="{BD8A772D-E74A-4AB3-9D40-B0A3CCF53B8E}">
      <dgm:prSet phldrT="[Testo]"/>
      <dgm:spPr/>
      <dgm:t>
        <a:bodyPr/>
        <a:lstStyle/>
        <a:p>
          <a:r>
            <a:rPr lang="it-IT" dirty="0" smtClean="0"/>
            <a:t>Qualora il soggetto responsabile non provveda e non provvedano né il proprietario del sito né altri soggetti interessati,  il Comune si sostituisce  (art.250 del D.Lgs.152/2006 e  art.34 lettera b) della lL.R.13 del 2009)</a:t>
          </a:r>
          <a:endParaRPr lang="it-IT" dirty="0"/>
        </a:p>
      </dgm:t>
    </dgm:pt>
    <dgm:pt modelId="{D1C7BD83-C6C7-4103-81CB-49FC0CA45D31}" type="parTrans" cxnId="{13E0EDAB-85EB-4645-BC88-50B22C24E9BA}">
      <dgm:prSet/>
      <dgm:spPr/>
      <dgm:t>
        <a:bodyPr/>
        <a:lstStyle/>
        <a:p>
          <a:endParaRPr lang="it-IT"/>
        </a:p>
      </dgm:t>
    </dgm:pt>
    <dgm:pt modelId="{47AE610D-4BFB-427D-9BD6-E155274DF170}" type="sibTrans" cxnId="{13E0EDAB-85EB-4645-BC88-50B22C24E9BA}">
      <dgm:prSet/>
      <dgm:spPr/>
      <dgm:t>
        <a:bodyPr/>
        <a:lstStyle/>
        <a:p>
          <a:endParaRPr lang="it-IT"/>
        </a:p>
      </dgm:t>
    </dgm:pt>
    <dgm:pt modelId="{CDD93908-12ED-4C34-A0C5-AB74FAD0E1B1}" type="pres">
      <dgm:prSet presAssocID="{EF0E218F-42F6-45FC-BE38-6F6683DE86EC}" presName="Name0" presStyleCnt="0">
        <dgm:presLayoutVars>
          <dgm:dir/>
          <dgm:animLvl val="lvl"/>
          <dgm:resizeHandles/>
        </dgm:presLayoutVars>
      </dgm:prSet>
      <dgm:spPr/>
      <dgm:t>
        <a:bodyPr/>
        <a:lstStyle/>
        <a:p>
          <a:endParaRPr lang="it-IT"/>
        </a:p>
      </dgm:t>
    </dgm:pt>
    <dgm:pt modelId="{4C16995E-AD0A-4226-8030-AE786F480F35}" type="pres">
      <dgm:prSet presAssocID="{FCD7933A-ACD4-4413-8418-908A7CED6B2A}" presName="linNode" presStyleCnt="0"/>
      <dgm:spPr/>
    </dgm:pt>
    <dgm:pt modelId="{19A5350F-E7D7-4A40-8CA6-E676FE1634AF}" type="pres">
      <dgm:prSet presAssocID="{FCD7933A-ACD4-4413-8418-908A7CED6B2A}" presName="parentShp" presStyleLbl="node1" presStyleIdx="0" presStyleCnt="2">
        <dgm:presLayoutVars>
          <dgm:bulletEnabled val="1"/>
        </dgm:presLayoutVars>
      </dgm:prSet>
      <dgm:spPr/>
      <dgm:t>
        <a:bodyPr/>
        <a:lstStyle/>
        <a:p>
          <a:endParaRPr lang="it-IT"/>
        </a:p>
      </dgm:t>
    </dgm:pt>
    <dgm:pt modelId="{977B7648-EFF1-404E-9CA4-DB3084CDA6CB}" type="pres">
      <dgm:prSet presAssocID="{FCD7933A-ACD4-4413-8418-908A7CED6B2A}" presName="childShp" presStyleLbl="bgAccFollowNode1" presStyleIdx="0" presStyleCnt="2">
        <dgm:presLayoutVars>
          <dgm:bulletEnabled val="1"/>
        </dgm:presLayoutVars>
      </dgm:prSet>
      <dgm:spPr/>
      <dgm:t>
        <a:bodyPr/>
        <a:lstStyle/>
        <a:p>
          <a:endParaRPr lang="it-IT"/>
        </a:p>
      </dgm:t>
    </dgm:pt>
    <dgm:pt modelId="{CBEFA0F5-98B8-4FCB-A63C-B4A7C1C34BE5}" type="pres">
      <dgm:prSet presAssocID="{91EBE719-37EB-4859-A4EB-F82B9040FF07}" presName="spacing" presStyleCnt="0"/>
      <dgm:spPr/>
    </dgm:pt>
    <dgm:pt modelId="{D0AB227B-B2EF-42E2-8F9E-A856B08164BC}" type="pres">
      <dgm:prSet presAssocID="{B3CF0B66-B983-43A1-A8B3-DAD9A9AB44D3}" presName="linNode" presStyleCnt="0"/>
      <dgm:spPr/>
    </dgm:pt>
    <dgm:pt modelId="{54F557C2-B22C-4A28-A83A-D2AC96CF2B02}" type="pres">
      <dgm:prSet presAssocID="{B3CF0B66-B983-43A1-A8B3-DAD9A9AB44D3}" presName="parentShp" presStyleLbl="node1" presStyleIdx="1" presStyleCnt="2">
        <dgm:presLayoutVars>
          <dgm:bulletEnabled val="1"/>
        </dgm:presLayoutVars>
      </dgm:prSet>
      <dgm:spPr/>
      <dgm:t>
        <a:bodyPr/>
        <a:lstStyle/>
        <a:p>
          <a:endParaRPr lang="it-IT"/>
        </a:p>
      </dgm:t>
    </dgm:pt>
    <dgm:pt modelId="{81CD8ADC-5DC0-431F-8DA1-7950A31DCA30}" type="pres">
      <dgm:prSet presAssocID="{B3CF0B66-B983-43A1-A8B3-DAD9A9AB44D3}" presName="childShp" presStyleLbl="bgAccFollowNode1" presStyleIdx="1" presStyleCnt="2">
        <dgm:presLayoutVars>
          <dgm:bulletEnabled val="1"/>
        </dgm:presLayoutVars>
      </dgm:prSet>
      <dgm:spPr/>
      <dgm:t>
        <a:bodyPr/>
        <a:lstStyle/>
        <a:p>
          <a:endParaRPr lang="it-IT"/>
        </a:p>
      </dgm:t>
    </dgm:pt>
  </dgm:ptLst>
  <dgm:cxnLst>
    <dgm:cxn modelId="{E61F616D-F718-6D4A-AF30-039F0B01767A}" type="presOf" srcId="{782AF0B6-CA8F-437C-A076-75C21CA1D1D8}" destId="{977B7648-EFF1-404E-9CA4-DB3084CDA6CB}" srcOrd="0" destOrd="0" presId="urn:microsoft.com/office/officeart/2005/8/layout/vList6"/>
    <dgm:cxn modelId="{8528D07C-77A8-204E-B814-313702CD2017}" type="presOf" srcId="{FCD7933A-ACD4-4413-8418-908A7CED6B2A}" destId="{19A5350F-E7D7-4A40-8CA6-E676FE1634AF}" srcOrd="0" destOrd="0" presId="urn:microsoft.com/office/officeart/2005/8/layout/vList6"/>
    <dgm:cxn modelId="{DCCC6C8A-53A3-3143-8284-B2FEACAC4596}" type="presOf" srcId="{EF0E218F-42F6-45FC-BE38-6F6683DE86EC}" destId="{CDD93908-12ED-4C34-A0C5-AB74FAD0E1B1}" srcOrd="0" destOrd="0" presId="urn:microsoft.com/office/officeart/2005/8/layout/vList6"/>
    <dgm:cxn modelId="{13E0EDAB-85EB-4645-BC88-50B22C24E9BA}" srcId="{B3CF0B66-B983-43A1-A8B3-DAD9A9AB44D3}" destId="{BD8A772D-E74A-4AB3-9D40-B0A3CCF53B8E}" srcOrd="1" destOrd="0" parTransId="{D1C7BD83-C6C7-4103-81CB-49FC0CA45D31}" sibTransId="{47AE610D-4BFB-427D-9BD6-E155274DF170}"/>
    <dgm:cxn modelId="{B3EBC60D-0839-4873-AFB2-0AC0E75E7785}" srcId="{B3CF0B66-B983-43A1-A8B3-DAD9A9AB44D3}" destId="{08D2E831-4643-492D-9BBA-0D889297326C}" srcOrd="0" destOrd="0" parTransId="{1952AEE3-B799-49D7-B214-7BD8C3CD03FA}" sibTransId="{605C4685-995D-4CDA-9D65-01823C745A23}"/>
    <dgm:cxn modelId="{88D5FB7C-9DEF-1945-B519-D8E6116F28C6}" type="presOf" srcId="{B3CF0B66-B983-43A1-A8B3-DAD9A9AB44D3}" destId="{54F557C2-B22C-4A28-A83A-D2AC96CF2B02}" srcOrd="0" destOrd="0" presId="urn:microsoft.com/office/officeart/2005/8/layout/vList6"/>
    <dgm:cxn modelId="{1A45DCE7-D43F-CD4A-96B1-1F76150D3AB0}" type="presOf" srcId="{BD8A772D-E74A-4AB3-9D40-B0A3CCF53B8E}" destId="{81CD8ADC-5DC0-431F-8DA1-7950A31DCA30}" srcOrd="0" destOrd="1" presId="urn:microsoft.com/office/officeart/2005/8/layout/vList6"/>
    <dgm:cxn modelId="{20C15574-BF95-45AE-B0C0-8D42572EB9DC}" srcId="{EF0E218F-42F6-45FC-BE38-6F6683DE86EC}" destId="{B3CF0B66-B983-43A1-A8B3-DAD9A9AB44D3}" srcOrd="1" destOrd="0" parTransId="{9ACBE58E-6C11-4DD2-AA4F-AF0F0536116D}" sibTransId="{8055A41B-B7A0-47BB-9FB2-60D448A67DD6}"/>
    <dgm:cxn modelId="{F872D3DB-DCDC-DA4E-A2A2-A21734806AFA}" type="presOf" srcId="{08D2E831-4643-492D-9BBA-0D889297326C}" destId="{81CD8ADC-5DC0-431F-8DA1-7950A31DCA30}" srcOrd="0" destOrd="0" presId="urn:microsoft.com/office/officeart/2005/8/layout/vList6"/>
    <dgm:cxn modelId="{5F9AA855-66C2-47BD-B4D1-9E4952D6360A}" srcId="{FCD7933A-ACD4-4413-8418-908A7CED6B2A}" destId="{782AF0B6-CA8F-437C-A076-75C21CA1D1D8}" srcOrd="0" destOrd="0" parTransId="{8961EDEC-7673-48DF-922A-46046C1BB2C9}" sibTransId="{30ED8294-500D-4D30-B20D-797752B4E5DA}"/>
    <dgm:cxn modelId="{54E6C8BF-825A-4319-B9C8-02DF29E6609A}" srcId="{EF0E218F-42F6-45FC-BE38-6F6683DE86EC}" destId="{FCD7933A-ACD4-4413-8418-908A7CED6B2A}" srcOrd="0" destOrd="0" parTransId="{0A677A79-7ECC-4903-A6D4-4F327FD39D3E}" sibTransId="{91EBE719-37EB-4859-A4EB-F82B9040FF07}"/>
    <dgm:cxn modelId="{87955E3E-3C5F-D947-9806-32C715C61200}" type="presParOf" srcId="{CDD93908-12ED-4C34-A0C5-AB74FAD0E1B1}" destId="{4C16995E-AD0A-4226-8030-AE786F480F35}" srcOrd="0" destOrd="0" presId="urn:microsoft.com/office/officeart/2005/8/layout/vList6"/>
    <dgm:cxn modelId="{814AE44C-ACEE-FE45-A10A-881A6A936B45}" type="presParOf" srcId="{4C16995E-AD0A-4226-8030-AE786F480F35}" destId="{19A5350F-E7D7-4A40-8CA6-E676FE1634AF}" srcOrd="0" destOrd="0" presId="urn:microsoft.com/office/officeart/2005/8/layout/vList6"/>
    <dgm:cxn modelId="{AA4897E1-10FA-9143-A4F5-C358400F3E32}" type="presParOf" srcId="{4C16995E-AD0A-4226-8030-AE786F480F35}" destId="{977B7648-EFF1-404E-9CA4-DB3084CDA6CB}" srcOrd="1" destOrd="0" presId="urn:microsoft.com/office/officeart/2005/8/layout/vList6"/>
    <dgm:cxn modelId="{2DD46855-C951-5B4D-BC3C-6A6D374FBB22}" type="presParOf" srcId="{CDD93908-12ED-4C34-A0C5-AB74FAD0E1B1}" destId="{CBEFA0F5-98B8-4FCB-A63C-B4A7C1C34BE5}" srcOrd="1" destOrd="0" presId="urn:microsoft.com/office/officeart/2005/8/layout/vList6"/>
    <dgm:cxn modelId="{64EC2477-D794-374C-A83C-D0B0319FBB00}" type="presParOf" srcId="{CDD93908-12ED-4C34-A0C5-AB74FAD0E1B1}" destId="{D0AB227B-B2EF-42E2-8F9E-A856B08164BC}" srcOrd="2" destOrd="0" presId="urn:microsoft.com/office/officeart/2005/8/layout/vList6"/>
    <dgm:cxn modelId="{E7988F4E-6232-0A4E-B367-9AE9787A34EA}" type="presParOf" srcId="{D0AB227B-B2EF-42E2-8F9E-A856B08164BC}" destId="{54F557C2-B22C-4A28-A83A-D2AC96CF2B02}" srcOrd="0" destOrd="0" presId="urn:microsoft.com/office/officeart/2005/8/layout/vList6"/>
    <dgm:cxn modelId="{559CF5D4-A5CE-2746-9AC1-3719C45BABCB}" type="presParOf" srcId="{D0AB227B-B2EF-42E2-8F9E-A856B08164BC}" destId="{81CD8ADC-5DC0-431F-8DA1-7950A31DCA30}"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B7648-EFF1-404E-9CA4-DB3084CDA6CB}">
      <dsp:nvSpPr>
        <dsp:cNvPr id="0" name=""/>
        <dsp:cNvSpPr/>
      </dsp:nvSpPr>
      <dsp:spPr>
        <a:xfrm>
          <a:off x="3291839" y="552"/>
          <a:ext cx="4937760" cy="215469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it-IT" sz="2000" kern="1200" dirty="0" smtClean="0"/>
            <a:t>Esecuzione d’ufficio degli accertamenti preliminari con il supporto di ARPA Umbria</a:t>
          </a:r>
          <a:endParaRPr lang="it-IT" sz="2000" kern="1200" dirty="0"/>
        </a:p>
      </dsp:txBody>
      <dsp:txXfrm>
        <a:off x="3291839" y="269889"/>
        <a:ext cx="4129750" cy="1616019"/>
      </dsp:txXfrm>
    </dsp:sp>
    <dsp:sp modelId="{19A5350F-E7D7-4A40-8CA6-E676FE1634AF}">
      <dsp:nvSpPr>
        <dsp:cNvPr id="0" name=""/>
        <dsp:cNvSpPr/>
      </dsp:nvSpPr>
      <dsp:spPr>
        <a:xfrm>
          <a:off x="0" y="552"/>
          <a:ext cx="3291840" cy="21546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it-IT" sz="3400" kern="1200" dirty="0" smtClean="0"/>
            <a:t>Siti di competenza pubblica</a:t>
          </a:r>
          <a:endParaRPr lang="it-IT" sz="3400" kern="1200" dirty="0"/>
        </a:p>
      </dsp:txBody>
      <dsp:txXfrm>
        <a:off x="105183" y="105735"/>
        <a:ext cx="3081474" cy="1944327"/>
      </dsp:txXfrm>
    </dsp:sp>
    <dsp:sp modelId="{81CD8ADC-5DC0-431F-8DA1-7950A31DCA30}">
      <dsp:nvSpPr>
        <dsp:cNvPr id="0" name=""/>
        <dsp:cNvSpPr/>
      </dsp:nvSpPr>
      <dsp:spPr>
        <a:xfrm>
          <a:off x="3291839" y="2370715"/>
          <a:ext cx="4937760" cy="215469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it-IT" sz="1100" kern="1200" dirty="0" smtClean="0"/>
            <a:t>Comunicazione al responsabile dell’inquinamento e/o ai proprietari dei siti, che ne hanno facoltà, ad attivare gli accertamenti preliminari </a:t>
          </a:r>
          <a:endParaRPr lang="it-IT" sz="1100" kern="1200" dirty="0"/>
        </a:p>
        <a:p>
          <a:pPr marL="57150" lvl="1" indent="-57150" algn="l" defTabSz="488950">
            <a:lnSpc>
              <a:spcPct val="90000"/>
            </a:lnSpc>
            <a:spcBef>
              <a:spcPct val="0"/>
            </a:spcBef>
            <a:spcAft>
              <a:spcPct val="15000"/>
            </a:spcAft>
            <a:buChar char="••"/>
          </a:pPr>
          <a:r>
            <a:rPr lang="it-IT" sz="1100" kern="1200" dirty="0" smtClean="0"/>
            <a:t>Qualora il soggetto responsabile non provveda e non provvedano né il proprietario del sito né altri soggetti interessati,  il Comune si sostituisce  (art.250 del D.Lgs.152/2006 e  art.34 lettera b) della lL.R.13 del 2009)</a:t>
          </a:r>
          <a:endParaRPr lang="it-IT" sz="1100" kern="1200" dirty="0"/>
        </a:p>
      </dsp:txBody>
      <dsp:txXfrm>
        <a:off x="3291839" y="2640052"/>
        <a:ext cx="4129750" cy="1616019"/>
      </dsp:txXfrm>
    </dsp:sp>
    <dsp:sp modelId="{54F557C2-B22C-4A28-A83A-D2AC96CF2B02}">
      <dsp:nvSpPr>
        <dsp:cNvPr id="0" name=""/>
        <dsp:cNvSpPr/>
      </dsp:nvSpPr>
      <dsp:spPr>
        <a:xfrm>
          <a:off x="0" y="2370715"/>
          <a:ext cx="3291840" cy="21546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it-IT" sz="3400" kern="1200" dirty="0" smtClean="0"/>
            <a:t>Siti di competenza privata</a:t>
          </a:r>
          <a:endParaRPr lang="it-IT" sz="3400" kern="1200" dirty="0"/>
        </a:p>
      </dsp:txBody>
      <dsp:txXfrm>
        <a:off x="105183" y="2475898"/>
        <a:ext cx="3081474" cy="194432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4CBD127-DCFF-4C5E-9DFE-A9BBAE44F2DF}" type="datetimeFigureOut">
              <a:rPr lang="it-IT"/>
              <a:pPr>
                <a:defRPr/>
              </a:pPr>
              <a:t>17/06/16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8B926746-916F-4149-A639-2F4AA3DBC804}" type="slidenum">
              <a:rPr lang="it-IT" altLang="it-IT"/>
              <a:pPr/>
              <a:t>‹n.›</a:t>
            </a:fld>
            <a:endParaRPr lang="it-IT" altLang="it-IT"/>
          </a:p>
        </p:txBody>
      </p:sp>
    </p:spTree>
    <p:extLst>
      <p:ext uri="{BB962C8B-B14F-4D97-AF65-F5344CB8AC3E}">
        <p14:creationId xmlns:p14="http://schemas.microsoft.com/office/powerpoint/2010/main" val="1456775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1126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fld id="{172F0550-CCF1-4FDA-A491-DF99ACA39DAA}" type="slidenum">
              <a:rPr lang="it-IT" altLang="it-IT">
                <a:latin typeface="Calibri" pitchFamily="34" charset="0"/>
              </a:rPr>
              <a:pPr/>
              <a:t>1</a:t>
            </a:fld>
            <a:endParaRPr lang="it-IT" altLang="it-IT">
              <a:latin typeface="Calibri" pitchFamily="34" charset="0"/>
            </a:endParaRPr>
          </a:p>
        </p:txBody>
      </p:sp>
    </p:spTree>
    <p:extLst>
      <p:ext uri="{BB962C8B-B14F-4D97-AF65-F5344CB8AC3E}">
        <p14:creationId xmlns:p14="http://schemas.microsoft.com/office/powerpoint/2010/main" val="189262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2908790B-501F-4442-BFE7-B1FB6C17B19C}" type="slidenum">
              <a:rPr lang="it-IT" altLang="it-IT" smtClean="0"/>
              <a:pPr/>
              <a:t>25</a:t>
            </a:fld>
            <a:endParaRPr lang="it-IT" altLang="it-IT"/>
          </a:p>
        </p:txBody>
      </p:sp>
    </p:spTree>
    <p:extLst>
      <p:ext uri="{BB962C8B-B14F-4D97-AF65-F5344CB8AC3E}">
        <p14:creationId xmlns:p14="http://schemas.microsoft.com/office/powerpoint/2010/main" val="172627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 Id="rId3"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 Id="rId3"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1.xml"/><Relationship Id="rId3"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jpeg"/><Relationship Id="rId1" Type="http://schemas.openxmlformats.org/officeDocument/2006/relationships/themeOverride" Target="../theme/themeOverride4.x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Triangolo rettangolo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grpSp>
        <p:nvGrpSpPr>
          <p:cNvPr id="5" name="Gruppo 15"/>
          <p:cNvGrpSpPr>
            <a:grpSpLocks/>
          </p:cNvGrpSpPr>
          <p:nvPr/>
        </p:nvGrpSpPr>
        <p:grpSpPr bwMode="auto">
          <a:xfrm>
            <a:off x="-3175" y="4953000"/>
            <a:ext cx="9147175" cy="1911350"/>
            <a:chOff x="-3765" y="4832896"/>
            <a:chExt cx="9147765" cy="2032192"/>
          </a:xfrm>
        </p:grpSpPr>
        <p:sp>
          <p:nvSpPr>
            <p:cNvPr id="6" name="Figura a mano libera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eaLnBrk="1" fontAlgn="auto" hangingPunct="1">
                <a:spcBef>
                  <a:spcPts val="0"/>
                </a:spcBef>
                <a:spcAft>
                  <a:spcPts val="0"/>
                </a:spcAft>
                <a:defRPr/>
              </a:pPr>
              <a:endParaRPr lang="en-US">
                <a:latin typeface="+mn-lt"/>
              </a:endParaRPr>
            </a:p>
          </p:txBody>
        </p:sp>
        <p:sp>
          <p:nvSpPr>
            <p:cNvPr id="7" name="Figura a mano libera 18"/>
            <p:cNvSpPr>
              <a:spLocks/>
            </p:cNvSpPr>
            <p:nvPr/>
          </p:nvSpPr>
          <p:spPr bwMode="auto">
            <a:xfrm>
              <a:off x="35443" y="5135526"/>
              <a:ext cx="9108557"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it-IT"/>
            </a:p>
          </p:txBody>
        </p:sp>
        <p:sp>
          <p:nvSpPr>
            <p:cNvPr id="8" name="Figura a mano libera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cxnSp>
          <p:nvCxnSpPr>
            <p:cNvPr id="10" name="Connettore 1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olo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it-IT" smtClean="0"/>
              <a:t>Fare clic per modificare lo stile del titolo</a:t>
            </a:r>
            <a:endParaRPr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smtClean="0"/>
              <a:t>Fare clic per modificare lo stile del sottotitolo dello schema</a:t>
            </a:r>
            <a:endParaRPr lang="en-US"/>
          </a:p>
        </p:txBody>
      </p:sp>
      <p:sp>
        <p:nvSpPr>
          <p:cNvPr id="11" name="Segnaposto data 29"/>
          <p:cNvSpPr>
            <a:spLocks noGrp="1"/>
          </p:cNvSpPr>
          <p:nvPr>
            <p:ph type="dt" sz="half" idx="10"/>
          </p:nvPr>
        </p:nvSpPr>
        <p:spPr/>
        <p:txBody>
          <a:bodyPr/>
          <a:lstStyle>
            <a:lvl1pPr>
              <a:defRPr smtClean="0">
                <a:solidFill>
                  <a:srgbClr val="FFFFFF"/>
                </a:solidFill>
              </a:defRPr>
            </a:lvl1pPr>
            <a:extLst/>
          </a:lstStyle>
          <a:p>
            <a:pPr>
              <a:defRPr/>
            </a:pPr>
            <a:fld id="{D52D549E-D691-4003-BD4C-C8C20C5BC77A}" type="datetime1">
              <a:rPr lang="it-IT"/>
              <a:pPr>
                <a:defRPr/>
              </a:pPr>
              <a:t>17/06/16</a:t>
            </a:fld>
            <a:endParaRPr lang="it-IT"/>
          </a:p>
        </p:txBody>
      </p:sp>
      <p:sp>
        <p:nvSpPr>
          <p:cNvPr id="12" name="Segnaposto piè di pagina 18"/>
          <p:cNvSpPr>
            <a:spLocks noGrp="1"/>
          </p:cNvSpPr>
          <p:nvPr>
            <p:ph type="ftr" sz="quarter" idx="11"/>
          </p:nvPr>
        </p:nvSpPr>
        <p:spPr/>
        <p:txBody>
          <a:bodyPr/>
          <a:lstStyle>
            <a:lvl1pPr>
              <a:defRPr smtClean="0">
                <a:solidFill>
                  <a:schemeClr val="accent1">
                    <a:tint val="20000"/>
                  </a:schemeClr>
                </a:solidFill>
              </a:defRPr>
            </a:lvl1pPr>
            <a:extLst/>
          </a:lstStyle>
          <a:p>
            <a:pPr>
              <a:defRPr/>
            </a:pPr>
            <a:r>
              <a:rPr lang="it-IT"/>
              <a:t>Terni 17-18 giugno 2016</a:t>
            </a:r>
          </a:p>
        </p:txBody>
      </p:sp>
      <p:sp>
        <p:nvSpPr>
          <p:cNvPr id="13" name="Segnaposto numero diapositiva 26"/>
          <p:cNvSpPr>
            <a:spLocks noGrp="1"/>
          </p:cNvSpPr>
          <p:nvPr>
            <p:ph type="sldNum" sz="quarter" idx="12"/>
          </p:nvPr>
        </p:nvSpPr>
        <p:spPr/>
        <p:txBody>
          <a:bodyPr/>
          <a:lstStyle>
            <a:lvl1pPr>
              <a:defRPr>
                <a:solidFill>
                  <a:srgbClr val="FFFFFF"/>
                </a:solidFill>
              </a:defRPr>
            </a:lvl1pPr>
          </a:lstStyle>
          <a:p>
            <a:fld id="{D70A20F2-192B-4C80-B705-9542B0AEFF50}" type="slidenum">
              <a:rPr lang="it-IT" altLang="it-IT"/>
              <a:pPr/>
              <a:t>‹n.›</a:t>
            </a:fld>
            <a:endParaRPr lang="it-IT" altLang="it-IT"/>
          </a:p>
        </p:txBody>
      </p:sp>
    </p:spTree>
    <p:extLst>
      <p:ext uri="{BB962C8B-B14F-4D97-AF65-F5344CB8AC3E}">
        <p14:creationId xmlns:p14="http://schemas.microsoft.com/office/powerpoint/2010/main" val="3995006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1481329"/>
            <a:ext cx="8229600" cy="4386071"/>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A5B44086-4F77-48D8-B14D-5D058596F84B}" type="datetime1">
              <a:rPr lang="it-IT"/>
              <a:pPr>
                <a:defRPr/>
              </a:pPr>
              <a:t>17/06/16</a:t>
            </a:fld>
            <a:endParaRPr lang="it-IT"/>
          </a:p>
        </p:txBody>
      </p:sp>
      <p:sp>
        <p:nvSpPr>
          <p:cNvPr id="5" name="Segnaposto piè di pagina 21"/>
          <p:cNvSpPr>
            <a:spLocks noGrp="1"/>
          </p:cNvSpPr>
          <p:nvPr>
            <p:ph type="ftr" sz="quarter" idx="11"/>
          </p:nvPr>
        </p:nvSpPr>
        <p:spPr/>
        <p:txBody>
          <a:bodyPr/>
          <a:lstStyle>
            <a:lvl1pPr>
              <a:defRPr/>
            </a:lvl1pPr>
          </a:lstStyle>
          <a:p>
            <a:pPr>
              <a:defRPr/>
            </a:pPr>
            <a:r>
              <a:rPr lang="it-IT"/>
              <a:t>Terni 17-18 giugno 2016</a:t>
            </a:r>
          </a:p>
        </p:txBody>
      </p:sp>
      <p:sp>
        <p:nvSpPr>
          <p:cNvPr id="6" name="Segnaposto numero diapositiva 17"/>
          <p:cNvSpPr>
            <a:spLocks noGrp="1"/>
          </p:cNvSpPr>
          <p:nvPr>
            <p:ph type="sldNum" sz="quarter" idx="12"/>
          </p:nvPr>
        </p:nvSpPr>
        <p:spPr/>
        <p:txBody>
          <a:bodyPr/>
          <a:lstStyle>
            <a:lvl1pPr>
              <a:defRPr/>
            </a:lvl1pPr>
          </a:lstStyle>
          <a:p>
            <a:fld id="{76DDA648-8C84-433E-880E-C2DFF071F629}" type="slidenum">
              <a:rPr lang="it-IT" altLang="it-IT"/>
              <a:pPr/>
              <a:t>‹n.›</a:t>
            </a:fld>
            <a:endParaRPr lang="it-IT" altLang="it-IT"/>
          </a:p>
        </p:txBody>
      </p:sp>
    </p:spTree>
    <p:extLst>
      <p:ext uri="{BB962C8B-B14F-4D97-AF65-F5344CB8AC3E}">
        <p14:creationId xmlns:p14="http://schemas.microsoft.com/office/powerpoint/2010/main" val="2696910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41"/>
            <a:ext cx="6324600" cy="5592760"/>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fld id="{E3DEC464-02C4-4D8D-A457-3E5EE42F4EA1}" type="datetime1">
              <a:rPr lang="it-IT"/>
              <a:pPr>
                <a:defRPr/>
              </a:pPr>
              <a:t>17/06/16</a:t>
            </a:fld>
            <a:endParaRPr lang="it-IT"/>
          </a:p>
        </p:txBody>
      </p:sp>
      <p:sp>
        <p:nvSpPr>
          <p:cNvPr id="5" name="Segnaposto piè di pagina 21"/>
          <p:cNvSpPr>
            <a:spLocks noGrp="1"/>
          </p:cNvSpPr>
          <p:nvPr>
            <p:ph type="ftr" sz="quarter" idx="11"/>
          </p:nvPr>
        </p:nvSpPr>
        <p:spPr/>
        <p:txBody>
          <a:bodyPr/>
          <a:lstStyle>
            <a:lvl1pPr>
              <a:defRPr/>
            </a:lvl1pPr>
          </a:lstStyle>
          <a:p>
            <a:pPr>
              <a:defRPr/>
            </a:pPr>
            <a:r>
              <a:rPr lang="it-IT"/>
              <a:t>Terni 17-18 giugno 2016</a:t>
            </a:r>
          </a:p>
        </p:txBody>
      </p:sp>
      <p:sp>
        <p:nvSpPr>
          <p:cNvPr id="6" name="Segnaposto numero diapositiva 17"/>
          <p:cNvSpPr>
            <a:spLocks noGrp="1"/>
          </p:cNvSpPr>
          <p:nvPr>
            <p:ph type="sldNum" sz="quarter" idx="12"/>
          </p:nvPr>
        </p:nvSpPr>
        <p:spPr/>
        <p:txBody>
          <a:bodyPr/>
          <a:lstStyle>
            <a:lvl1pPr>
              <a:defRPr/>
            </a:lvl1pPr>
          </a:lstStyle>
          <a:p>
            <a:fld id="{7A5CB983-E572-426B-AE82-9870548A7232}" type="slidenum">
              <a:rPr lang="it-IT" altLang="it-IT"/>
              <a:pPr/>
              <a:t>‹n.›</a:t>
            </a:fld>
            <a:endParaRPr lang="it-IT" altLang="it-IT"/>
          </a:p>
        </p:txBody>
      </p:sp>
    </p:spTree>
    <p:extLst>
      <p:ext uri="{BB962C8B-B14F-4D97-AF65-F5344CB8AC3E}">
        <p14:creationId xmlns:p14="http://schemas.microsoft.com/office/powerpoint/2010/main" val="236491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Titolo 6"/>
          <p:cNvSpPr>
            <a:spLocks noGrp="1"/>
          </p:cNvSpPr>
          <p:nvPr>
            <p:ph type="title"/>
          </p:nvPr>
        </p:nvSpPr>
        <p:spPr/>
        <p:txBody>
          <a:bodyPr rtlCol="0"/>
          <a:lstStyle>
            <a:extLst/>
          </a:lstStyle>
          <a:p>
            <a:r>
              <a:rPr lang="it-IT" smtClean="0"/>
              <a:t>Fare clic per modificare lo stile del titolo</a:t>
            </a:r>
            <a:endParaRPr lang="en-US"/>
          </a:p>
        </p:txBody>
      </p:sp>
      <p:sp>
        <p:nvSpPr>
          <p:cNvPr id="4" name="Segnaposto data 9"/>
          <p:cNvSpPr>
            <a:spLocks noGrp="1"/>
          </p:cNvSpPr>
          <p:nvPr>
            <p:ph type="dt" sz="half" idx="10"/>
          </p:nvPr>
        </p:nvSpPr>
        <p:spPr/>
        <p:txBody>
          <a:bodyPr/>
          <a:lstStyle>
            <a:lvl1pPr>
              <a:defRPr/>
            </a:lvl1pPr>
          </a:lstStyle>
          <a:p>
            <a:pPr>
              <a:defRPr/>
            </a:pPr>
            <a:fld id="{42E4B5D3-5F9F-43B3-ACEF-DEFCEEDCCC36}" type="datetime1">
              <a:rPr lang="it-IT"/>
              <a:pPr>
                <a:defRPr/>
              </a:pPr>
              <a:t>17/06/16</a:t>
            </a:fld>
            <a:endParaRPr lang="it-IT"/>
          </a:p>
        </p:txBody>
      </p:sp>
      <p:sp>
        <p:nvSpPr>
          <p:cNvPr id="5" name="Segnaposto piè di pagina 21"/>
          <p:cNvSpPr>
            <a:spLocks noGrp="1"/>
          </p:cNvSpPr>
          <p:nvPr>
            <p:ph type="ftr" sz="quarter" idx="11"/>
          </p:nvPr>
        </p:nvSpPr>
        <p:spPr/>
        <p:txBody>
          <a:bodyPr/>
          <a:lstStyle>
            <a:lvl1pPr>
              <a:defRPr/>
            </a:lvl1pPr>
          </a:lstStyle>
          <a:p>
            <a:pPr>
              <a:defRPr/>
            </a:pPr>
            <a:r>
              <a:rPr lang="it-IT"/>
              <a:t>Terni 17-18 giugno 2016</a:t>
            </a:r>
          </a:p>
        </p:txBody>
      </p:sp>
      <p:sp>
        <p:nvSpPr>
          <p:cNvPr id="6" name="Segnaposto numero diapositiva 17"/>
          <p:cNvSpPr>
            <a:spLocks noGrp="1"/>
          </p:cNvSpPr>
          <p:nvPr>
            <p:ph type="sldNum" sz="quarter" idx="12"/>
          </p:nvPr>
        </p:nvSpPr>
        <p:spPr/>
        <p:txBody>
          <a:bodyPr/>
          <a:lstStyle>
            <a:lvl1pPr>
              <a:defRPr/>
            </a:lvl1pPr>
          </a:lstStyle>
          <a:p>
            <a:fld id="{32175B8F-F8F0-49F3-B32C-4D87C99E14E1}" type="slidenum">
              <a:rPr lang="it-IT" altLang="it-IT"/>
              <a:pPr/>
              <a:t>‹n.›</a:t>
            </a:fld>
            <a:endParaRPr lang="it-IT" altLang="it-IT"/>
          </a:p>
        </p:txBody>
      </p:sp>
    </p:spTree>
    <p:extLst>
      <p:ext uri="{BB962C8B-B14F-4D97-AF65-F5344CB8AC3E}">
        <p14:creationId xmlns:p14="http://schemas.microsoft.com/office/powerpoint/2010/main" val="3855078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Gallone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fontAlgn="auto" hangingPunct="1">
              <a:spcBef>
                <a:spcPts val="0"/>
              </a:spcBef>
              <a:spcAft>
                <a:spcPts val="0"/>
              </a:spcAft>
              <a:defRPr/>
            </a:pPr>
            <a:endParaRPr lang="en-US"/>
          </a:p>
        </p:txBody>
      </p:sp>
      <p:sp>
        <p:nvSpPr>
          <p:cNvPr id="5" name="Gallone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fontAlgn="auto" hangingPunct="1">
              <a:spcBef>
                <a:spcPts val="0"/>
              </a:spcBef>
              <a:spcAft>
                <a:spcPts val="0"/>
              </a:spcAft>
              <a:defRPr/>
            </a:pPr>
            <a:endParaRPr lang="en-US"/>
          </a:p>
        </p:txBody>
      </p:sp>
      <p:sp>
        <p:nvSpPr>
          <p:cNvPr id="2" name="Titolo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smtClean="0"/>
              <a:t>Fare clic per modificare stili del testo dello schema</a:t>
            </a:r>
          </a:p>
        </p:txBody>
      </p:sp>
      <p:sp>
        <p:nvSpPr>
          <p:cNvPr id="6" name="Segnaposto data 3"/>
          <p:cNvSpPr>
            <a:spLocks noGrp="1"/>
          </p:cNvSpPr>
          <p:nvPr>
            <p:ph type="dt" sz="half" idx="10"/>
          </p:nvPr>
        </p:nvSpPr>
        <p:spPr/>
        <p:txBody>
          <a:bodyPr/>
          <a:lstStyle>
            <a:lvl1pPr>
              <a:defRPr/>
            </a:lvl1pPr>
            <a:extLst/>
          </a:lstStyle>
          <a:p>
            <a:pPr>
              <a:defRPr/>
            </a:pPr>
            <a:fld id="{E2570BD4-2F3A-426A-AE80-D3BC0D80E64B}" type="datetime1">
              <a:rPr lang="it-IT"/>
              <a:pPr>
                <a:defRPr/>
              </a:pPr>
              <a:t>17/06/16</a:t>
            </a:fld>
            <a:endParaRPr lang="it-IT"/>
          </a:p>
        </p:txBody>
      </p:sp>
      <p:sp>
        <p:nvSpPr>
          <p:cNvPr id="7" name="Segnaposto piè di pagina 4"/>
          <p:cNvSpPr>
            <a:spLocks noGrp="1"/>
          </p:cNvSpPr>
          <p:nvPr>
            <p:ph type="ftr" sz="quarter" idx="11"/>
          </p:nvPr>
        </p:nvSpPr>
        <p:spPr/>
        <p:txBody>
          <a:bodyPr/>
          <a:lstStyle>
            <a:lvl1pPr>
              <a:defRPr/>
            </a:lvl1pPr>
            <a:extLst/>
          </a:lstStyle>
          <a:p>
            <a:pPr>
              <a:defRPr/>
            </a:pPr>
            <a:r>
              <a:rPr lang="it-IT"/>
              <a:t>Terni 17-18 giugno 2016</a:t>
            </a:r>
          </a:p>
        </p:txBody>
      </p:sp>
      <p:sp>
        <p:nvSpPr>
          <p:cNvPr id="8" name="Segnaposto numero diapositiva 5"/>
          <p:cNvSpPr>
            <a:spLocks noGrp="1"/>
          </p:cNvSpPr>
          <p:nvPr>
            <p:ph type="sldNum" sz="quarter" idx="12"/>
          </p:nvPr>
        </p:nvSpPr>
        <p:spPr/>
        <p:txBody>
          <a:bodyPr/>
          <a:lstStyle>
            <a:lvl1pPr>
              <a:defRPr/>
            </a:lvl1pPr>
          </a:lstStyle>
          <a:p>
            <a:fld id="{A51EDEC3-79CB-43F6-9139-7E4898743DFB}" type="slidenum">
              <a:rPr lang="it-IT" altLang="it-IT"/>
              <a:pPr/>
              <a:t>‹n.›</a:t>
            </a:fld>
            <a:endParaRPr lang="it-IT" altLang="it-IT"/>
          </a:p>
        </p:txBody>
      </p:sp>
    </p:spTree>
    <p:extLst>
      <p:ext uri="{BB962C8B-B14F-4D97-AF65-F5344CB8AC3E}">
        <p14:creationId xmlns:p14="http://schemas.microsoft.com/office/powerpoint/2010/main" val="35686248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8" name="Titolo 7"/>
          <p:cNvSpPr>
            <a:spLocks noGrp="1"/>
          </p:cNvSpPr>
          <p:nvPr>
            <p:ph type="title"/>
          </p:nvPr>
        </p:nvSpPr>
        <p:spPr/>
        <p:txBody>
          <a:bodyPr rtlCol="0"/>
          <a:lstStyle>
            <a:extLst/>
          </a:lstStyle>
          <a:p>
            <a:r>
              <a:rPr lang="it-IT" smtClean="0"/>
              <a:t>Fare clic per modificare lo stile del titolo</a:t>
            </a:r>
            <a:endParaRPr lang="en-US"/>
          </a:p>
        </p:txBody>
      </p:sp>
      <p:sp>
        <p:nvSpPr>
          <p:cNvPr id="5" name="Segnaposto data 4"/>
          <p:cNvSpPr>
            <a:spLocks noGrp="1"/>
          </p:cNvSpPr>
          <p:nvPr>
            <p:ph type="dt" sz="half" idx="10"/>
          </p:nvPr>
        </p:nvSpPr>
        <p:spPr/>
        <p:txBody>
          <a:bodyPr/>
          <a:lstStyle>
            <a:lvl1pPr>
              <a:defRPr/>
            </a:lvl1pPr>
            <a:extLst/>
          </a:lstStyle>
          <a:p>
            <a:pPr>
              <a:defRPr/>
            </a:pPr>
            <a:fld id="{8B1BF41D-63ED-43F5-BBFF-DA418E72F2B0}" type="datetime1">
              <a:rPr lang="it-IT"/>
              <a:pPr>
                <a:defRPr/>
              </a:pPr>
              <a:t>17/06/16</a:t>
            </a:fld>
            <a:endParaRPr lang="it-IT"/>
          </a:p>
        </p:txBody>
      </p:sp>
      <p:sp>
        <p:nvSpPr>
          <p:cNvPr id="6" name="Segnaposto piè di pagina 5"/>
          <p:cNvSpPr>
            <a:spLocks noGrp="1"/>
          </p:cNvSpPr>
          <p:nvPr>
            <p:ph type="ftr" sz="quarter" idx="11"/>
          </p:nvPr>
        </p:nvSpPr>
        <p:spPr/>
        <p:txBody>
          <a:bodyPr/>
          <a:lstStyle>
            <a:lvl1pPr>
              <a:defRPr/>
            </a:lvl1pPr>
            <a:extLst/>
          </a:lstStyle>
          <a:p>
            <a:pPr>
              <a:defRPr/>
            </a:pPr>
            <a:r>
              <a:rPr lang="it-IT"/>
              <a:t>Terni 17-18 giugno 2016</a:t>
            </a:r>
          </a:p>
        </p:txBody>
      </p:sp>
      <p:sp>
        <p:nvSpPr>
          <p:cNvPr id="7" name="Segnaposto numero diapositiva 6"/>
          <p:cNvSpPr>
            <a:spLocks noGrp="1"/>
          </p:cNvSpPr>
          <p:nvPr>
            <p:ph type="sldNum" sz="quarter" idx="12"/>
          </p:nvPr>
        </p:nvSpPr>
        <p:spPr/>
        <p:txBody>
          <a:bodyPr/>
          <a:lstStyle>
            <a:lvl1pPr>
              <a:defRPr/>
            </a:lvl1pPr>
          </a:lstStyle>
          <a:p>
            <a:fld id="{A20DE8EF-12BE-415E-A335-40FF138031A6}" type="slidenum">
              <a:rPr lang="it-IT" altLang="it-IT"/>
              <a:pPr/>
              <a:t>‹n.›</a:t>
            </a:fld>
            <a:endParaRPr lang="it-IT" altLang="it-IT"/>
          </a:p>
        </p:txBody>
      </p:sp>
    </p:spTree>
    <p:extLst>
      <p:ext uri="{BB962C8B-B14F-4D97-AF65-F5344CB8AC3E}">
        <p14:creationId xmlns:p14="http://schemas.microsoft.com/office/powerpoint/2010/main" val="280274438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lstStyle>
            <a:lvl1pPr>
              <a:defRPr/>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extLst/>
          </a:lstStyle>
          <a:p>
            <a:pPr>
              <a:defRPr/>
            </a:pPr>
            <a:fld id="{4FBBCF2D-8856-409D-BFDB-56D958FB5D1B}" type="datetime1">
              <a:rPr lang="it-IT"/>
              <a:pPr>
                <a:defRPr/>
              </a:pPr>
              <a:t>17/06/16</a:t>
            </a:fld>
            <a:endParaRPr lang="it-IT"/>
          </a:p>
        </p:txBody>
      </p:sp>
      <p:sp>
        <p:nvSpPr>
          <p:cNvPr id="8" name="Segnaposto piè di pagina 7"/>
          <p:cNvSpPr>
            <a:spLocks noGrp="1"/>
          </p:cNvSpPr>
          <p:nvPr>
            <p:ph type="ftr" sz="quarter" idx="11"/>
          </p:nvPr>
        </p:nvSpPr>
        <p:spPr/>
        <p:txBody>
          <a:bodyPr/>
          <a:lstStyle>
            <a:lvl1pPr>
              <a:defRPr/>
            </a:lvl1pPr>
            <a:extLst/>
          </a:lstStyle>
          <a:p>
            <a:pPr>
              <a:defRPr/>
            </a:pPr>
            <a:r>
              <a:rPr lang="it-IT"/>
              <a:t>Terni 17-18 giugno 2016</a:t>
            </a:r>
          </a:p>
        </p:txBody>
      </p:sp>
      <p:sp>
        <p:nvSpPr>
          <p:cNvPr id="9" name="Segnaposto numero diapositiva 8"/>
          <p:cNvSpPr>
            <a:spLocks noGrp="1"/>
          </p:cNvSpPr>
          <p:nvPr>
            <p:ph type="sldNum" sz="quarter" idx="12"/>
          </p:nvPr>
        </p:nvSpPr>
        <p:spPr/>
        <p:txBody>
          <a:bodyPr/>
          <a:lstStyle>
            <a:lvl1pPr>
              <a:defRPr/>
            </a:lvl1pPr>
          </a:lstStyle>
          <a:p>
            <a:fld id="{82F00129-22C2-4A52-9990-6BAFF14732FB}" type="slidenum">
              <a:rPr lang="it-IT" altLang="it-IT"/>
              <a:pPr/>
              <a:t>‹n.›</a:t>
            </a:fld>
            <a:endParaRPr lang="it-IT" altLang="it-IT"/>
          </a:p>
        </p:txBody>
      </p:sp>
    </p:spTree>
    <p:extLst>
      <p:ext uri="{BB962C8B-B14F-4D97-AF65-F5344CB8AC3E}">
        <p14:creationId xmlns:p14="http://schemas.microsoft.com/office/powerpoint/2010/main" val="314225835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olo 5"/>
          <p:cNvSpPr>
            <a:spLocks noGrp="1"/>
          </p:cNvSpPr>
          <p:nvPr>
            <p:ph type="title"/>
          </p:nvPr>
        </p:nvSpPr>
        <p:spPr/>
        <p:txBody>
          <a:bodyPr rtlCol="0"/>
          <a:lstStyle>
            <a:extLst/>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extLst/>
          </a:lstStyle>
          <a:p>
            <a:pPr>
              <a:defRPr/>
            </a:pPr>
            <a:fld id="{76F112A0-5F5E-49FC-89B6-29B6581263BD}" type="datetime1">
              <a:rPr lang="it-IT"/>
              <a:pPr>
                <a:defRPr/>
              </a:pPr>
              <a:t>17/06/16</a:t>
            </a:fld>
            <a:endParaRPr lang="it-IT"/>
          </a:p>
        </p:txBody>
      </p:sp>
      <p:sp>
        <p:nvSpPr>
          <p:cNvPr id="4" name="Segnaposto piè di pagina 3"/>
          <p:cNvSpPr>
            <a:spLocks noGrp="1"/>
          </p:cNvSpPr>
          <p:nvPr>
            <p:ph type="ftr" sz="quarter" idx="11"/>
          </p:nvPr>
        </p:nvSpPr>
        <p:spPr/>
        <p:txBody>
          <a:bodyPr/>
          <a:lstStyle>
            <a:lvl1pPr>
              <a:defRPr/>
            </a:lvl1pPr>
            <a:extLst/>
          </a:lstStyle>
          <a:p>
            <a:pPr>
              <a:defRPr/>
            </a:pPr>
            <a:r>
              <a:rPr lang="it-IT"/>
              <a:t>Terni 17-18 giugno 2016</a:t>
            </a:r>
          </a:p>
        </p:txBody>
      </p:sp>
      <p:sp>
        <p:nvSpPr>
          <p:cNvPr id="5" name="Segnaposto numero diapositiva 4"/>
          <p:cNvSpPr>
            <a:spLocks noGrp="1"/>
          </p:cNvSpPr>
          <p:nvPr>
            <p:ph type="sldNum" sz="quarter" idx="12"/>
          </p:nvPr>
        </p:nvSpPr>
        <p:spPr/>
        <p:txBody>
          <a:bodyPr/>
          <a:lstStyle>
            <a:lvl1pPr>
              <a:defRPr/>
            </a:lvl1pPr>
          </a:lstStyle>
          <a:p>
            <a:fld id="{12EEC6A9-9CEE-4B03-A0FE-9A30351AAA4C}" type="slidenum">
              <a:rPr lang="it-IT" altLang="it-IT"/>
              <a:pPr/>
              <a:t>‹n.›</a:t>
            </a:fld>
            <a:endParaRPr lang="it-IT" altLang="it-IT"/>
          </a:p>
        </p:txBody>
      </p:sp>
    </p:spTree>
    <p:extLst>
      <p:ext uri="{BB962C8B-B14F-4D97-AF65-F5344CB8AC3E}">
        <p14:creationId xmlns:p14="http://schemas.microsoft.com/office/powerpoint/2010/main" val="175714373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fld id="{8B5458DD-8159-4549-9611-50727914B886}" type="datetime1">
              <a:rPr lang="it-IT"/>
              <a:pPr>
                <a:defRPr/>
              </a:pPr>
              <a:t>17/06/16</a:t>
            </a:fld>
            <a:endParaRPr lang="it-IT"/>
          </a:p>
        </p:txBody>
      </p:sp>
      <p:sp>
        <p:nvSpPr>
          <p:cNvPr id="3" name="Segnaposto piè di pagina 21"/>
          <p:cNvSpPr>
            <a:spLocks noGrp="1"/>
          </p:cNvSpPr>
          <p:nvPr>
            <p:ph type="ftr" sz="quarter" idx="11"/>
          </p:nvPr>
        </p:nvSpPr>
        <p:spPr/>
        <p:txBody>
          <a:bodyPr/>
          <a:lstStyle>
            <a:lvl1pPr>
              <a:defRPr/>
            </a:lvl1pPr>
          </a:lstStyle>
          <a:p>
            <a:pPr>
              <a:defRPr/>
            </a:pPr>
            <a:r>
              <a:rPr lang="it-IT"/>
              <a:t>Terni 17-18 giugno 2016</a:t>
            </a:r>
          </a:p>
        </p:txBody>
      </p:sp>
      <p:sp>
        <p:nvSpPr>
          <p:cNvPr id="4" name="Segnaposto numero diapositiva 17"/>
          <p:cNvSpPr>
            <a:spLocks noGrp="1"/>
          </p:cNvSpPr>
          <p:nvPr>
            <p:ph type="sldNum" sz="quarter" idx="12"/>
          </p:nvPr>
        </p:nvSpPr>
        <p:spPr/>
        <p:txBody>
          <a:bodyPr/>
          <a:lstStyle>
            <a:lvl1pPr>
              <a:defRPr/>
            </a:lvl1pPr>
          </a:lstStyle>
          <a:p>
            <a:fld id="{C1AC896E-476E-4D06-8DB6-368B37998E5A}" type="slidenum">
              <a:rPr lang="it-IT" altLang="it-IT"/>
              <a:pPr/>
              <a:t>‹n.›</a:t>
            </a:fld>
            <a:endParaRPr lang="it-IT" altLang="it-IT"/>
          </a:p>
        </p:txBody>
      </p:sp>
    </p:spTree>
    <p:extLst>
      <p:ext uri="{BB962C8B-B14F-4D97-AF65-F5344CB8AC3E}">
        <p14:creationId xmlns:p14="http://schemas.microsoft.com/office/powerpoint/2010/main" val="121924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it-IT" smtClean="0"/>
              <a:t>Fare clic per modificare lo stile del titolo</a:t>
            </a:r>
            <a:endParaRPr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it-IT" smtClean="0"/>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extLst/>
          </a:lstStyle>
          <a:p>
            <a:pPr>
              <a:defRPr/>
            </a:pPr>
            <a:fld id="{2DA4B737-9100-449D-8894-4397DAE18C56}" type="datetime1">
              <a:rPr lang="it-IT"/>
              <a:pPr>
                <a:defRPr/>
              </a:pPr>
              <a:t>17/06/16</a:t>
            </a:fld>
            <a:endParaRPr lang="it-IT"/>
          </a:p>
        </p:txBody>
      </p:sp>
      <p:sp>
        <p:nvSpPr>
          <p:cNvPr id="6" name="Segnaposto piè di pagina 5"/>
          <p:cNvSpPr>
            <a:spLocks noGrp="1"/>
          </p:cNvSpPr>
          <p:nvPr>
            <p:ph type="ftr" sz="quarter" idx="11"/>
          </p:nvPr>
        </p:nvSpPr>
        <p:spPr/>
        <p:txBody>
          <a:bodyPr/>
          <a:lstStyle>
            <a:lvl1pPr>
              <a:defRPr/>
            </a:lvl1pPr>
            <a:extLst/>
          </a:lstStyle>
          <a:p>
            <a:pPr>
              <a:defRPr/>
            </a:pPr>
            <a:r>
              <a:rPr lang="it-IT"/>
              <a:t>Terni 17-18 giugno 2016</a:t>
            </a:r>
          </a:p>
        </p:txBody>
      </p:sp>
      <p:sp>
        <p:nvSpPr>
          <p:cNvPr id="7" name="Segnaposto numero diapositiva 6"/>
          <p:cNvSpPr>
            <a:spLocks noGrp="1"/>
          </p:cNvSpPr>
          <p:nvPr>
            <p:ph type="sldNum" sz="quarter" idx="12"/>
          </p:nvPr>
        </p:nvSpPr>
        <p:spPr/>
        <p:txBody>
          <a:bodyPr/>
          <a:lstStyle>
            <a:lvl1pPr>
              <a:defRPr/>
            </a:lvl1pPr>
          </a:lstStyle>
          <a:p>
            <a:fld id="{3ABFBE0D-2C24-40D4-A800-C82A5F81B624}" type="slidenum">
              <a:rPr lang="it-IT" altLang="it-IT"/>
              <a:pPr/>
              <a:t>‹n.›</a:t>
            </a:fld>
            <a:endParaRPr lang="it-IT" altLang="it-IT"/>
          </a:p>
        </p:txBody>
      </p:sp>
    </p:spTree>
    <p:extLst>
      <p:ext uri="{BB962C8B-B14F-4D97-AF65-F5344CB8AC3E}">
        <p14:creationId xmlns:p14="http://schemas.microsoft.com/office/powerpoint/2010/main" val="237483384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igura a mano libera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eaLnBrk="1" fontAlgn="auto" hangingPunct="1">
              <a:spcBef>
                <a:spcPts val="0"/>
              </a:spcBef>
              <a:spcAft>
                <a:spcPts val="0"/>
              </a:spcAft>
              <a:defRPr/>
            </a:pPr>
            <a:endParaRPr lang="en-US">
              <a:latin typeface="+mn-lt"/>
            </a:endParaRPr>
          </a:p>
        </p:txBody>
      </p:sp>
      <p:sp>
        <p:nvSpPr>
          <p:cNvPr id="6" name="Figura a mano libera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it-IT"/>
          </a:p>
        </p:txBody>
      </p:sp>
      <p:sp>
        <p:nvSpPr>
          <p:cNvPr id="7" name="Triangolo rettangolo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cxnSp>
        <p:nvCxnSpPr>
          <p:cNvPr id="8" name="Connettore 1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Gallone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fontAlgn="auto" hangingPunct="1">
              <a:spcBef>
                <a:spcPts val="0"/>
              </a:spcBef>
              <a:spcAft>
                <a:spcPts val="0"/>
              </a:spcAft>
              <a:defRPr/>
            </a:pPr>
            <a:endParaRPr lang="en-US"/>
          </a:p>
        </p:txBody>
      </p:sp>
      <p:sp>
        <p:nvSpPr>
          <p:cNvPr id="10" name="Gallone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eaLnBrk="1" fontAlgn="auto" hangingPunct="1">
              <a:spcBef>
                <a:spcPts val="0"/>
              </a:spcBef>
              <a:spcAft>
                <a:spcPts val="0"/>
              </a:spcAft>
              <a:defRPr/>
            </a:pPr>
            <a:endParaRPr lang="en-US"/>
          </a:p>
        </p:txBody>
      </p:sp>
      <p:sp>
        <p:nvSpPr>
          <p:cNvPr id="4" name="Segnaposto testo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it-IT" smtClean="0"/>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it-IT" noProof="0" smtClean="0"/>
              <a:t>Fare clic sull'icona per inserire un'immagine</a:t>
            </a:r>
            <a:endParaRPr lang="en-US" noProof="0" dirty="0"/>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it-IT" smtClean="0"/>
              <a:t>Fare clic per modificare lo stile del titolo</a:t>
            </a:r>
            <a:endParaRPr lang="en-US"/>
          </a:p>
        </p:txBody>
      </p:sp>
      <p:sp>
        <p:nvSpPr>
          <p:cNvPr id="11" name="Segnaposto data 4"/>
          <p:cNvSpPr>
            <a:spLocks noGrp="1"/>
          </p:cNvSpPr>
          <p:nvPr>
            <p:ph type="dt" sz="half" idx="10"/>
          </p:nvPr>
        </p:nvSpPr>
        <p:spPr/>
        <p:txBody>
          <a:bodyPr/>
          <a:lstStyle>
            <a:lvl1pPr>
              <a:defRPr smtClean="0">
                <a:solidFill>
                  <a:schemeClr val="tx1"/>
                </a:solidFill>
              </a:defRPr>
            </a:lvl1pPr>
            <a:extLst/>
          </a:lstStyle>
          <a:p>
            <a:pPr>
              <a:defRPr/>
            </a:pPr>
            <a:fld id="{CBDB4569-4C4B-46C8-B48E-6916EE5D5DCE}" type="datetime1">
              <a:rPr lang="it-IT"/>
              <a:pPr>
                <a:defRPr/>
              </a:pPr>
              <a:t>17/06/16</a:t>
            </a:fld>
            <a:endParaRPr lang="it-IT"/>
          </a:p>
        </p:txBody>
      </p:sp>
      <p:sp>
        <p:nvSpPr>
          <p:cNvPr id="12" name="Segnaposto piè di pagina 5"/>
          <p:cNvSpPr>
            <a:spLocks noGrp="1"/>
          </p:cNvSpPr>
          <p:nvPr>
            <p:ph type="ftr" sz="quarter" idx="11"/>
          </p:nvPr>
        </p:nvSpPr>
        <p:spPr/>
        <p:txBody>
          <a:bodyPr/>
          <a:lstStyle>
            <a:lvl1pPr>
              <a:defRPr smtClean="0">
                <a:solidFill>
                  <a:schemeClr val="tx1"/>
                </a:solidFill>
              </a:defRPr>
            </a:lvl1pPr>
            <a:extLst/>
          </a:lstStyle>
          <a:p>
            <a:pPr>
              <a:defRPr/>
            </a:pPr>
            <a:r>
              <a:rPr lang="it-IT"/>
              <a:t>Terni 17-18 giugno 2016</a:t>
            </a:r>
          </a:p>
        </p:txBody>
      </p:sp>
      <p:sp>
        <p:nvSpPr>
          <p:cNvPr id="13" name="Segnaposto numero diapositiva 6"/>
          <p:cNvSpPr>
            <a:spLocks noGrp="1"/>
          </p:cNvSpPr>
          <p:nvPr>
            <p:ph type="sldNum" sz="quarter" idx="12"/>
          </p:nvPr>
        </p:nvSpPr>
        <p:spPr/>
        <p:txBody>
          <a:bodyPr/>
          <a:lstStyle>
            <a:lvl1pPr>
              <a:defRPr/>
            </a:lvl1pPr>
          </a:lstStyle>
          <a:p>
            <a:fld id="{83CF6A03-0A5D-4FB5-A205-F7DCD9AABA3F}" type="slidenum">
              <a:rPr lang="it-IT" altLang="it-IT"/>
              <a:pPr/>
              <a:t>‹n.›</a:t>
            </a:fld>
            <a:endParaRPr lang="it-IT" altLang="it-IT"/>
          </a:p>
        </p:txBody>
      </p:sp>
    </p:spTree>
    <p:extLst>
      <p:ext uri="{BB962C8B-B14F-4D97-AF65-F5344CB8AC3E}">
        <p14:creationId xmlns:p14="http://schemas.microsoft.com/office/powerpoint/2010/main" val="152991147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igura a mano libera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eaLnBrk="1" fontAlgn="auto" hangingPunct="1">
              <a:spcBef>
                <a:spcPts val="0"/>
              </a:spcBef>
              <a:spcAft>
                <a:spcPts val="0"/>
              </a:spcAft>
              <a:defRPr/>
            </a:pPr>
            <a:endParaRPr lang="en-US">
              <a:latin typeface="+mn-lt"/>
            </a:endParaRPr>
          </a:p>
        </p:txBody>
      </p:sp>
      <p:sp>
        <p:nvSpPr>
          <p:cNvPr id="1027" name="Figura a mano libera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it-IT"/>
          </a:p>
        </p:txBody>
      </p:sp>
      <p:sp>
        <p:nvSpPr>
          <p:cNvPr id="14" name="Triangolo rettangolo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fontAlgn="auto" hangingPunct="1">
              <a:spcBef>
                <a:spcPts val="0"/>
              </a:spcBef>
              <a:spcAft>
                <a:spcPts val="0"/>
              </a:spcAft>
              <a:defRPr/>
            </a:pPr>
            <a:endParaRPr lang="en-US"/>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it-IT" smtClean="0"/>
              <a:t>Fare clic per modificare lo stile del titolo</a:t>
            </a:r>
            <a:endParaRPr lang="en-US"/>
          </a:p>
        </p:txBody>
      </p:sp>
      <p:sp>
        <p:nvSpPr>
          <p:cNvPr id="1033" name="Segnaposto testo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10" name="Segnaposto data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defRPr>
            </a:lvl1pPr>
            <a:extLst/>
          </a:lstStyle>
          <a:p>
            <a:pPr>
              <a:defRPr/>
            </a:pPr>
            <a:fld id="{9205FD7B-D6CA-47E7-B45E-44C12308B9EA}" type="datetime1">
              <a:rPr lang="it-IT"/>
              <a:pPr>
                <a:defRPr/>
              </a:pPr>
              <a:t>17/06/16</a:t>
            </a:fld>
            <a:endParaRPr lang="it-IT"/>
          </a:p>
        </p:txBody>
      </p:sp>
      <p:sp>
        <p:nvSpPr>
          <p:cNvPr id="22" name="Segnaposto piè di pagina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smtClean="0">
                <a:solidFill>
                  <a:schemeClr val="tx1"/>
                </a:solidFill>
                <a:latin typeface="+mn-lt"/>
              </a:defRPr>
            </a:lvl1pPr>
            <a:extLst/>
          </a:lstStyle>
          <a:p>
            <a:pPr>
              <a:defRPr/>
            </a:pPr>
            <a:r>
              <a:rPr lang="it-IT"/>
              <a:t>Terni 17-18 giugno 2016</a:t>
            </a:r>
          </a:p>
        </p:txBody>
      </p:sp>
      <p:sp>
        <p:nvSpPr>
          <p:cNvPr id="18" name="Segnaposto numero diapositiva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fld id="{91A2A5EB-D6E7-41AC-A83F-A499A4011EA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767" r:id="rId1"/>
    <p:sldLayoutId id="2147483763" r:id="rId2"/>
    <p:sldLayoutId id="2147483768" r:id="rId3"/>
    <p:sldLayoutId id="2147483769" r:id="rId4"/>
    <p:sldLayoutId id="2147483770" r:id="rId5"/>
    <p:sldLayoutId id="2147483771" r:id="rId6"/>
    <p:sldLayoutId id="2147483764" r:id="rId7"/>
    <p:sldLayoutId id="2147483772" r:id="rId8"/>
    <p:sldLayoutId id="2147483773" r:id="rId9"/>
    <p:sldLayoutId id="2147483765" r:id="rId10"/>
    <p:sldLayoutId id="2147483766" r:id="rId11"/>
  </p:sldLayoutIdLst>
  <p:hf sldNum="0" hdr="0" dt="0"/>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5.png"/><Relationship Id="rId5" Type="http://schemas.openxmlformats.org/officeDocument/2006/relationships/oleObject" Target="../embeddings/oleObject1.bin"/><Relationship Id="rId6" Type="http://schemas.openxmlformats.org/officeDocument/2006/relationships/image" Target="../media/image4.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84213" y="5946775"/>
            <a:ext cx="8208962" cy="911225"/>
          </a:xfrm>
        </p:spPr>
        <p:txBody>
          <a:bodyPr>
            <a:normAutofit/>
          </a:bodyPr>
          <a:lstStyle/>
          <a:p>
            <a:pPr marR="0">
              <a:lnSpc>
                <a:spcPct val="80000"/>
              </a:lnSpc>
            </a:pPr>
            <a:r>
              <a:rPr lang="it-IT" altLang="it-IT" sz="2100" b="1" smtClean="0">
                <a:solidFill>
                  <a:schemeClr val="tx1"/>
                </a:solidFill>
                <a:latin typeface="Gill Sans MT" pitchFamily="34" charset="0"/>
              </a:rPr>
              <a:t>17 giugno 2016 – Palazzo Gazzoli – Via del Teatro Romano, 15</a:t>
            </a:r>
          </a:p>
          <a:p>
            <a:pPr marR="0">
              <a:lnSpc>
                <a:spcPct val="80000"/>
              </a:lnSpc>
            </a:pPr>
            <a:r>
              <a:rPr lang="it-IT" altLang="it-IT" sz="2100" b="1" smtClean="0">
                <a:solidFill>
                  <a:schemeClr val="tx1"/>
                </a:solidFill>
                <a:latin typeface="Gill Sans MT" pitchFamily="34" charset="0"/>
              </a:rPr>
              <a:t>18 giugno 2016 – Palazzo uffici comunali – Corso del Popolo, 30</a:t>
            </a:r>
            <a:endParaRPr lang="it-IT" altLang="it-IT" sz="2100" smtClean="0">
              <a:solidFill>
                <a:schemeClr val="tx1"/>
              </a:solidFill>
              <a:latin typeface="Gill Sans MT" pitchFamily="34" charset="0"/>
            </a:endParaRPr>
          </a:p>
          <a:p>
            <a:pPr marR="0">
              <a:lnSpc>
                <a:spcPct val="80000"/>
              </a:lnSpc>
            </a:pPr>
            <a:endParaRPr lang="it-IT" altLang="it-IT" sz="2100" smtClean="0"/>
          </a:p>
        </p:txBody>
      </p:sp>
      <p:pic>
        <p:nvPicPr>
          <p:cNvPr id="10243" name="Immagin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188913"/>
            <a:ext cx="6840537"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4" name="Oggetto 5"/>
          <p:cNvGraphicFramePr>
            <a:graphicFrameLocks noChangeAspect="1"/>
          </p:cNvGraphicFramePr>
          <p:nvPr/>
        </p:nvGraphicFramePr>
        <p:xfrm>
          <a:off x="28575" y="1752600"/>
          <a:ext cx="3586163" cy="2835275"/>
        </p:xfrm>
        <a:graphic>
          <a:graphicData uri="http://schemas.openxmlformats.org/presentationml/2006/ole">
            <mc:AlternateContent xmlns:mc="http://schemas.openxmlformats.org/markup-compatibility/2006">
              <mc:Choice xmlns:v="urn:schemas-microsoft-com:vml" Requires="v">
                <p:oleObj spid="_x0000_s10266" name="CorelDRAW" r:id="rId5" imgW="7328880" imgH="5787360" progId="CorelDRAW.Graphic.13">
                  <p:embed/>
                </p:oleObj>
              </mc:Choice>
              <mc:Fallback>
                <p:oleObj name="CorelDRAW" r:id="rId5" imgW="7328880" imgH="5787360" progId="CorelDRAW.Graphic.13">
                  <p:embed/>
                  <p:pic>
                    <p:nvPicPr>
                      <p:cNvPr id="0" name="Oggetto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 y="1752600"/>
                        <a:ext cx="35861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CasellaDiTesto 6"/>
          <p:cNvSpPr txBox="1"/>
          <p:nvPr/>
        </p:nvSpPr>
        <p:spPr>
          <a:xfrm>
            <a:off x="3203575" y="3668713"/>
            <a:ext cx="5832475" cy="876300"/>
          </a:xfrm>
          <a:prstGeom prst="rect">
            <a:avLst/>
          </a:prstGeom>
          <a:noFill/>
        </p:spPr>
        <p:txBody>
          <a:bodyPr>
            <a:spAutoFit/>
          </a:bodyPr>
          <a:lstStyle/>
          <a:p>
            <a:pPr algn="r" eaLnBrk="1" fontAlgn="auto" hangingPunct="1">
              <a:spcBef>
                <a:spcPts val="0"/>
              </a:spcBef>
              <a:spcAft>
                <a:spcPts val="0"/>
              </a:spcAft>
              <a:defRPr/>
            </a:pPr>
            <a:r>
              <a:rPr lang="it-IT" sz="1700" b="1" dirty="0">
                <a:solidFill>
                  <a:schemeClr val="tx2">
                    <a:lumMod val="75000"/>
                  </a:schemeClr>
                </a:solidFill>
                <a:latin typeface="Gill Sans MT" panose="020B0502020104020203" pitchFamily="34" charset="0"/>
              </a:rPr>
              <a:t>L'acqua che bevo, l'aria che respiro, il cibo che mangio </a:t>
            </a:r>
            <a:endParaRPr lang="it-IT" sz="1700" dirty="0">
              <a:solidFill>
                <a:schemeClr val="tx2">
                  <a:lumMod val="75000"/>
                </a:schemeClr>
              </a:solidFill>
              <a:latin typeface="Gill Sans MT" panose="020B0502020104020203" pitchFamily="34" charset="0"/>
            </a:endParaRPr>
          </a:p>
          <a:p>
            <a:pPr algn="r" eaLnBrk="1" fontAlgn="auto" hangingPunct="1">
              <a:spcBef>
                <a:spcPts val="0"/>
              </a:spcBef>
              <a:spcAft>
                <a:spcPts val="0"/>
              </a:spcAft>
              <a:defRPr/>
            </a:pPr>
            <a:r>
              <a:rPr lang="it-IT" sz="1600" b="1" dirty="0">
                <a:solidFill>
                  <a:schemeClr val="tx2">
                    <a:lumMod val="75000"/>
                  </a:schemeClr>
                </a:solidFill>
                <a:latin typeface="Gill Sans MT" panose="020B0502020104020203" pitchFamily="34" charset="0"/>
              </a:rPr>
              <a:t>Problemi, proposte e confronti</a:t>
            </a:r>
            <a:endParaRPr lang="it-IT" sz="1600" dirty="0">
              <a:solidFill>
                <a:schemeClr val="tx2">
                  <a:lumMod val="75000"/>
                </a:schemeClr>
              </a:solidFill>
              <a:latin typeface="Gill Sans MT" panose="020B0502020104020203" pitchFamily="34" charset="0"/>
            </a:endParaRPr>
          </a:p>
          <a:p>
            <a:pPr eaLnBrk="1" fontAlgn="auto" hangingPunct="1">
              <a:spcBef>
                <a:spcPts val="0"/>
              </a:spcBef>
              <a:spcAft>
                <a:spcPts val="0"/>
              </a:spcAft>
              <a:defRPr/>
            </a:pPr>
            <a:endParaRPr lang="it-IT" dirty="0">
              <a:solidFill>
                <a:schemeClr val="tx2">
                  <a:lumMod val="75000"/>
                </a:schemeClr>
              </a:solidFill>
              <a:latin typeface="+mn-lt"/>
            </a:endParaRPr>
          </a:p>
        </p:txBody>
      </p:sp>
      <p:sp>
        <p:nvSpPr>
          <p:cNvPr id="8" name="Titolo 1"/>
          <p:cNvSpPr txBox="1">
            <a:spLocks/>
          </p:cNvSpPr>
          <p:nvPr/>
        </p:nvSpPr>
        <p:spPr>
          <a:xfrm>
            <a:off x="3902389" y="2132856"/>
            <a:ext cx="5134107" cy="1829761"/>
          </a:xfrm>
          <a:prstGeom prst="rect">
            <a:avLst/>
          </a:prstGeom>
        </p:spPr>
        <p:txBody>
          <a:bodyPr anchor="b">
            <a:normAutofit/>
            <a:scene3d>
              <a:camera prst="orthographicFront"/>
              <a:lightRig rig="soft" dir="t"/>
            </a:scene3d>
            <a:sp3d prstMaterial="softEdge">
              <a:bevelT w="25400" h="25400"/>
            </a:sp3d>
          </a:bodyPr>
          <a:lstStyle>
            <a:lvl1pPr algn="r"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it-IT" sz="3400" dirty="0" smtClean="0">
                <a:latin typeface="Gill Sans MT" panose="020B0502020104020203" pitchFamily="34" charset="0"/>
              </a:rPr>
              <a:t>AMBIENTE A TERNI: FACCIAMO IL PUNTO</a:t>
            </a:r>
            <a:br>
              <a:rPr lang="it-IT" sz="3400" dirty="0" smtClean="0">
                <a:latin typeface="Gill Sans MT" panose="020B0502020104020203" pitchFamily="34" charset="0"/>
              </a:rPr>
            </a:br>
            <a:endParaRPr lang="it-IT" sz="3400" dirty="0">
              <a:latin typeface="Gill Sans MT" panose="020B05020201040202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grpSp>
        <p:nvGrpSpPr>
          <p:cNvPr id="21" name="Group 5"/>
          <p:cNvGrpSpPr>
            <a:grpSpLocks/>
          </p:cNvGrpSpPr>
          <p:nvPr/>
        </p:nvGrpSpPr>
        <p:grpSpPr bwMode="auto">
          <a:xfrm>
            <a:off x="323528" y="836712"/>
            <a:ext cx="5256584" cy="3357679"/>
            <a:chOff x="0" y="898"/>
            <a:chExt cx="3606" cy="1942"/>
          </a:xfrm>
        </p:grpSpPr>
        <p:pic>
          <p:nvPicPr>
            <p:cNvPr id="22" name="Picture 6" descr="maratt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32" y="66"/>
              <a:ext cx="1942" cy="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7"/>
            <p:cNvSpPr>
              <a:spLocks noChangeArrowheads="1"/>
            </p:cNvSpPr>
            <p:nvPr/>
          </p:nvSpPr>
          <p:spPr bwMode="auto">
            <a:xfrm>
              <a:off x="3152" y="1434"/>
              <a:ext cx="362" cy="454"/>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it-IT" altLang="it-IT"/>
            </a:p>
          </p:txBody>
        </p:sp>
        <p:sp>
          <p:nvSpPr>
            <p:cNvPr id="24" name="Oval 8"/>
            <p:cNvSpPr>
              <a:spLocks noChangeArrowheads="1"/>
            </p:cNvSpPr>
            <p:nvPr/>
          </p:nvSpPr>
          <p:spPr bwMode="auto">
            <a:xfrm rot="5019588">
              <a:off x="46" y="1978"/>
              <a:ext cx="362" cy="454"/>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it-IT" altLang="it-IT"/>
            </a:p>
          </p:txBody>
        </p:sp>
        <p:sp>
          <p:nvSpPr>
            <p:cNvPr id="25" name="Oval 9"/>
            <p:cNvSpPr>
              <a:spLocks noChangeArrowheads="1"/>
            </p:cNvSpPr>
            <p:nvPr/>
          </p:nvSpPr>
          <p:spPr bwMode="auto">
            <a:xfrm>
              <a:off x="1519" y="1207"/>
              <a:ext cx="453" cy="454"/>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it-IT" altLang="it-IT"/>
            </a:p>
          </p:txBody>
        </p:sp>
        <p:sp>
          <p:nvSpPr>
            <p:cNvPr id="26" name="Oval 10"/>
            <p:cNvSpPr>
              <a:spLocks noChangeArrowheads="1"/>
            </p:cNvSpPr>
            <p:nvPr/>
          </p:nvSpPr>
          <p:spPr bwMode="auto">
            <a:xfrm>
              <a:off x="2200" y="1752"/>
              <a:ext cx="362" cy="317"/>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it-IT" altLang="it-IT"/>
            </a:p>
          </p:txBody>
        </p:sp>
        <p:sp>
          <p:nvSpPr>
            <p:cNvPr id="27" name="Oval 11"/>
            <p:cNvSpPr>
              <a:spLocks noChangeArrowheads="1"/>
            </p:cNvSpPr>
            <p:nvPr/>
          </p:nvSpPr>
          <p:spPr bwMode="auto">
            <a:xfrm>
              <a:off x="975" y="1842"/>
              <a:ext cx="272" cy="181"/>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it-IT" altLang="it-IT"/>
            </a:p>
          </p:txBody>
        </p:sp>
      </p:grpSp>
      <p:sp>
        <p:nvSpPr>
          <p:cNvPr id="32" name="Text Box 16"/>
          <p:cNvSpPr txBox="1">
            <a:spLocks noChangeArrowheads="1"/>
          </p:cNvSpPr>
          <p:nvPr/>
        </p:nvSpPr>
        <p:spPr bwMode="auto">
          <a:xfrm>
            <a:off x="370872" y="332656"/>
            <a:ext cx="2616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it-IT" altLang="it-IT" sz="2000" b="1" dirty="0">
                <a:solidFill>
                  <a:srgbClr val="CC0000"/>
                </a:solidFill>
              </a:rPr>
              <a:t>Area di Maratta</a:t>
            </a:r>
          </a:p>
        </p:txBody>
      </p:sp>
      <p:sp>
        <p:nvSpPr>
          <p:cNvPr id="39" name="Text Box 17"/>
          <p:cNvSpPr txBox="1">
            <a:spLocks noChangeArrowheads="1"/>
          </p:cNvSpPr>
          <p:nvPr/>
        </p:nvSpPr>
        <p:spPr bwMode="auto">
          <a:xfrm>
            <a:off x="7452481" y="3074147"/>
            <a:ext cx="14398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it-IT" altLang="it-IT" sz="2000" b="1" dirty="0">
                <a:solidFill>
                  <a:srgbClr val="CC0000"/>
                </a:solidFill>
              </a:rPr>
              <a:t>Zona Fiori</a:t>
            </a:r>
          </a:p>
        </p:txBody>
      </p:sp>
      <p:grpSp>
        <p:nvGrpSpPr>
          <p:cNvPr id="58" name="Gruppo 57"/>
          <p:cNvGrpSpPr/>
          <p:nvPr/>
        </p:nvGrpSpPr>
        <p:grpSpPr>
          <a:xfrm>
            <a:off x="5868466" y="3632291"/>
            <a:ext cx="3168030" cy="2792949"/>
            <a:chOff x="5868466" y="3904758"/>
            <a:chExt cx="3024225" cy="2520482"/>
          </a:xfrm>
        </p:grpSpPr>
        <p:pic>
          <p:nvPicPr>
            <p:cNvPr id="37" name="Picture 13" descr="Immagi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466" y="3904758"/>
              <a:ext cx="3024225" cy="252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11"/>
            <p:cNvSpPr>
              <a:spLocks noChangeArrowheads="1"/>
            </p:cNvSpPr>
            <p:nvPr/>
          </p:nvSpPr>
          <p:spPr bwMode="auto">
            <a:xfrm>
              <a:off x="6012160" y="5106214"/>
              <a:ext cx="576478" cy="555034"/>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it-IT" altLang="it-IT"/>
            </a:p>
          </p:txBody>
        </p:sp>
        <p:sp>
          <p:nvSpPr>
            <p:cNvPr id="41" name="Oval 11"/>
            <p:cNvSpPr>
              <a:spLocks noChangeArrowheads="1"/>
            </p:cNvSpPr>
            <p:nvPr/>
          </p:nvSpPr>
          <p:spPr bwMode="auto">
            <a:xfrm>
              <a:off x="6444208" y="4569244"/>
              <a:ext cx="443011" cy="443932"/>
            </a:xfrm>
            <a:prstGeom prst="ellipse">
              <a:avLst/>
            </a:prstGeom>
            <a:solidFill>
              <a:schemeClr val="accent1">
                <a:alpha val="0"/>
              </a:schemeClr>
            </a:solidFill>
            <a:ln w="254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it-IT" altLang="it-IT"/>
            </a:p>
          </p:txBody>
        </p:sp>
      </p:grpSp>
      <p:sp>
        <p:nvSpPr>
          <p:cNvPr id="43" name="Rettangolo 42"/>
          <p:cNvSpPr/>
          <p:nvPr/>
        </p:nvSpPr>
        <p:spPr>
          <a:xfrm>
            <a:off x="179512" y="4469050"/>
            <a:ext cx="994183" cy="400110"/>
          </a:xfrm>
          <a:prstGeom prst="rect">
            <a:avLst/>
          </a:prstGeom>
        </p:spPr>
        <p:txBody>
          <a:bodyPr wrap="none">
            <a:spAutoFit/>
          </a:bodyPr>
          <a:lstStyle/>
          <a:p>
            <a:pPr algn="ctr"/>
            <a:r>
              <a:rPr lang="it-IT" sz="2000" b="1" dirty="0" smtClean="0"/>
              <a:t>TR014</a:t>
            </a:r>
            <a:endParaRPr lang="it-IT" sz="2000" b="1" dirty="0"/>
          </a:p>
        </p:txBody>
      </p:sp>
      <p:sp>
        <p:nvSpPr>
          <p:cNvPr id="44" name="Rettangolo 43"/>
          <p:cNvSpPr/>
          <p:nvPr/>
        </p:nvSpPr>
        <p:spPr>
          <a:xfrm>
            <a:off x="2290671" y="4469050"/>
            <a:ext cx="994183" cy="400110"/>
          </a:xfrm>
          <a:prstGeom prst="rect">
            <a:avLst/>
          </a:prstGeom>
        </p:spPr>
        <p:txBody>
          <a:bodyPr wrap="none">
            <a:spAutoFit/>
          </a:bodyPr>
          <a:lstStyle/>
          <a:p>
            <a:pPr algn="ctr"/>
            <a:r>
              <a:rPr lang="it-IT" sz="2000" b="1" dirty="0" smtClean="0"/>
              <a:t>TR017</a:t>
            </a:r>
            <a:endParaRPr lang="it-IT" sz="2000" b="1" dirty="0"/>
          </a:p>
        </p:txBody>
      </p:sp>
      <p:sp>
        <p:nvSpPr>
          <p:cNvPr id="45" name="Rettangolo 44"/>
          <p:cNvSpPr/>
          <p:nvPr/>
        </p:nvSpPr>
        <p:spPr>
          <a:xfrm>
            <a:off x="4685058" y="4499828"/>
            <a:ext cx="994183" cy="400110"/>
          </a:xfrm>
          <a:prstGeom prst="rect">
            <a:avLst/>
          </a:prstGeom>
        </p:spPr>
        <p:txBody>
          <a:bodyPr wrap="none">
            <a:spAutoFit/>
          </a:bodyPr>
          <a:lstStyle/>
          <a:p>
            <a:pPr algn="ctr"/>
            <a:r>
              <a:rPr lang="it-IT" sz="2000" b="1" dirty="0"/>
              <a:t>TR012</a:t>
            </a:r>
          </a:p>
        </p:txBody>
      </p:sp>
      <p:sp>
        <p:nvSpPr>
          <p:cNvPr id="46" name="Rettangolo 45"/>
          <p:cNvSpPr/>
          <p:nvPr/>
        </p:nvSpPr>
        <p:spPr>
          <a:xfrm>
            <a:off x="5652120" y="3074148"/>
            <a:ext cx="994183" cy="400110"/>
          </a:xfrm>
          <a:prstGeom prst="rect">
            <a:avLst/>
          </a:prstGeom>
        </p:spPr>
        <p:txBody>
          <a:bodyPr wrap="none">
            <a:spAutoFit/>
          </a:bodyPr>
          <a:lstStyle/>
          <a:p>
            <a:pPr algn="ctr"/>
            <a:r>
              <a:rPr lang="it-IT" sz="2000" b="1" dirty="0" smtClean="0"/>
              <a:t>TR009</a:t>
            </a:r>
            <a:endParaRPr lang="it-IT" sz="2000" b="1" dirty="0"/>
          </a:p>
        </p:txBody>
      </p:sp>
      <p:sp>
        <p:nvSpPr>
          <p:cNvPr id="47" name="Rettangolo 46"/>
          <p:cNvSpPr/>
          <p:nvPr/>
        </p:nvSpPr>
        <p:spPr>
          <a:xfrm>
            <a:off x="6228184" y="2564904"/>
            <a:ext cx="994183" cy="400110"/>
          </a:xfrm>
          <a:prstGeom prst="rect">
            <a:avLst/>
          </a:prstGeom>
        </p:spPr>
        <p:txBody>
          <a:bodyPr wrap="none">
            <a:spAutoFit/>
          </a:bodyPr>
          <a:lstStyle/>
          <a:p>
            <a:pPr algn="ctr"/>
            <a:r>
              <a:rPr lang="it-IT" sz="2000" b="1" dirty="0" smtClean="0"/>
              <a:t>TR010</a:t>
            </a:r>
            <a:endParaRPr lang="it-IT" sz="2000" b="1" dirty="0"/>
          </a:p>
        </p:txBody>
      </p:sp>
      <p:sp>
        <p:nvSpPr>
          <p:cNvPr id="48" name="Rettangolo 47"/>
          <p:cNvSpPr/>
          <p:nvPr/>
        </p:nvSpPr>
        <p:spPr>
          <a:xfrm>
            <a:off x="1331640" y="4973106"/>
            <a:ext cx="994183" cy="400110"/>
          </a:xfrm>
          <a:prstGeom prst="rect">
            <a:avLst/>
          </a:prstGeom>
        </p:spPr>
        <p:txBody>
          <a:bodyPr wrap="none">
            <a:spAutoFit/>
          </a:bodyPr>
          <a:lstStyle/>
          <a:p>
            <a:pPr algn="ctr"/>
            <a:r>
              <a:rPr lang="it-IT" sz="2000" b="1" dirty="0" smtClean="0"/>
              <a:t>TR013</a:t>
            </a:r>
            <a:endParaRPr lang="it-IT" sz="2000" b="1" dirty="0"/>
          </a:p>
        </p:txBody>
      </p:sp>
      <p:sp>
        <p:nvSpPr>
          <p:cNvPr id="49" name="Freccia a destra 48"/>
          <p:cNvSpPr/>
          <p:nvPr/>
        </p:nvSpPr>
        <p:spPr>
          <a:xfrm rot="5400000" flipH="1">
            <a:off x="191873" y="3916284"/>
            <a:ext cx="940515" cy="101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Rettangolo 49"/>
          <p:cNvSpPr/>
          <p:nvPr/>
        </p:nvSpPr>
        <p:spPr>
          <a:xfrm>
            <a:off x="3297297" y="4980333"/>
            <a:ext cx="994183" cy="400110"/>
          </a:xfrm>
          <a:prstGeom prst="rect">
            <a:avLst/>
          </a:prstGeom>
        </p:spPr>
        <p:txBody>
          <a:bodyPr wrap="none">
            <a:spAutoFit/>
          </a:bodyPr>
          <a:lstStyle/>
          <a:p>
            <a:pPr algn="ctr"/>
            <a:r>
              <a:rPr lang="it-IT" sz="2000" b="1" dirty="0" smtClean="0"/>
              <a:t>TR015</a:t>
            </a:r>
            <a:endParaRPr lang="it-IT" sz="2000" b="1" dirty="0"/>
          </a:p>
        </p:txBody>
      </p:sp>
      <p:sp>
        <p:nvSpPr>
          <p:cNvPr id="53" name="Freccia a destra 52"/>
          <p:cNvSpPr/>
          <p:nvPr/>
        </p:nvSpPr>
        <p:spPr>
          <a:xfrm rot="5400000" flipH="1">
            <a:off x="2868172" y="3949792"/>
            <a:ext cx="1852429" cy="101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Freccia a destra 53"/>
          <p:cNvSpPr/>
          <p:nvPr/>
        </p:nvSpPr>
        <p:spPr>
          <a:xfrm rot="16200000" flipH="1">
            <a:off x="5577231" y="4116824"/>
            <a:ext cx="1386273" cy="101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Freccia a destra 54"/>
          <p:cNvSpPr/>
          <p:nvPr/>
        </p:nvSpPr>
        <p:spPr>
          <a:xfrm rot="5400000" flipH="1">
            <a:off x="4345392" y="3581721"/>
            <a:ext cx="1673514" cy="101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Freccia a destra 55"/>
          <p:cNvSpPr/>
          <p:nvPr/>
        </p:nvSpPr>
        <p:spPr>
          <a:xfrm rot="5400000" flipH="1">
            <a:off x="1880992" y="3327525"/>
            <a:ext cx="1974014" cy="101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Freccia a destra 56"/>
          <p:cNvSpPr/>
          <p:nvPr/>
        </p:nvSpPr>
        <p:spPr>
          <a:xfrm rot="5400000" flipH="1">
            <a:off x="972690" y="3873363"/>
            <a:ext cx="1940754" cy="1011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Freccia a destra 58"/>
          <p:cNvSpPr/>
          <p:nvPr/>
        </p:nvSpPr>
        <p:spPr>
          <a:xfrm rot="16200000" flipH="1">
            <a:off x="6170867" y="3560490"/>
            <a:ext cx="1166661" cy="1011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50380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graphicFrame>
        <p:nvGraphicFramePr>
          <p:cNvPr id="5" name="Tabella 4"/>
          <p:cNvGraphicFramePr>
            <a:graphicFrameLocks noGrp="1"/>
          </p:cNvGraphicFramePr>
          <p:nvPr>
            <p:extLst>
              <p:ext uri="{D42A27DB-BD31-4B8C-83A1-F6EECF244321}">
                <p14:modId xmlns:p14="http://schemas.microsoft.com/office/powerpoint/2010/main" val="3625088473"/>
              </p:ext>
            </p:extLst>
          </p:nvPr>
        </p:nvGraphicFramePr>
        <p:xfrm>
          <a:off x="2771800" y="4112853"/>
          <a:ext cx="6257290" cy="2329180"/>
        </p:xfrm>
        <a:graphic>
          <a:graphicData uri="http://schemas.openxmlformats.org/drawingml/2006/table">
            <a:tbl>
              <a:tblPr>
                <a:tableStyleId>{5C22544A-7EE6-4342-B048-85BDC9FD1C3A}</a:tableStyleId>
              </a:tblPr>
              <a:tblGrid>
                <a:gridCol w="1211580"/>
                <a:gridCol w="5045710"/>
              </a:tblGrid>
              <a:tr h="540283">
                <a:tc>
                  <a:txBody>
                    <a:bodyPr/>
                    <a:lstStyle/>
                    <a:p>
                      <a:pPr algn="ctr">
                        <a:spcAft>
                          <a:spcPts val="0"/>
                        </a:spcAft>
                      </a:pPr>
                      <a:r>
                        <a:rPr lang="it-IT" sz="1200" dirty="0">
                          <a:effectLst/>
                        </a:rPr>
                        <a:t> </a:t>
                      </a:r>
                    </a:p>
                    <a:p>
                      <a:pPr algn="ctr">
                        <a:spcAft>
                          <a:spcPts val="0"/>
                        </a:spcAft>
                      </a:pPr>
                      <a:r>
                        <a:rPr lang="it-IT" sz="1200" dirty="0">
                          <a:effectLst/>
                        </a:rPr>
                        <a:t> </a:t>
                      </a:r>
                    </a:p>
                    <a:p>
                      <a:pPr algn="ctr">
                        <a:spcAft>
                          <a:spcPts val="0"/>
                        </a:spcAft>
                      </a:pPr>
                      <a:r>
                        <a:rPr lang="it-IT" sz="1200" dirty="0">
                          <a:effectLst/>
                        </a:rPr>
                        <a:t> </a:t>
                      </a:r>
                      <a:endParaRPr lang="it-IT" sz="1200" dirty="0">
                        <a:effectLst/>
                        <a:latin typeface="Times New Roman"/>
                        <a:ea typeface="Times New Roman"/>
                      </a:endParaRPr>
                    </a:p>
                  </a:txBody>
                  <a:tcPr marL="68580" marR="68580" marT="0" marB="0" anchor="ctr"/>
                </a:tc>
                <a:tc>
                  <a:txBody>
                    <a:bodyPr/>
                    <a:lstStyle/>
                    <a:p>
                      <a:pPr algn="just">
                        <a:spcAft>
                          <a:spcPts val="0"/>
                        </a:spcAft>
                      </a:pPr>
                      <a:r>
                        <a:rPr lang="it-IT" sz="1200" dirty="0">
                          <a:effectLst/>
                        </a:rPr>
                        <a:t> </a:t>
                      </a:r>
                    </a:p>
                    <a:p>
                      <a:pPr algn="just">
                        <a:spcAft>
                          <a:spcPts val="0"/>
                        </a:spcAft>
                      </a:pPr>
                      <a:r>
                        <a:rPr lang="it-IT" sz="1000" dirty="0">
                          <a:effectLst/>
                        </a:rPr>
                        <a:t/>
                      </a:r>
                      <a:br>
                        <a:rPr lang="it-IT" sz="1000" dirty="0">
                          <a:effectLst/>
                        </a:rPr>
                      </a:br>
                      <a:r>
                        <a:rPr lang="it-IT" sz="1200" dirty="0">
                          <a:effectLst/>
                        </a:rPr>
                        <a:t>ARPA UMBRIA </a:t>
                      </a:r>
                    </a:p>
                    <a:p>
                      <a:pPr algn="just">
                        <a:spcAft>
                          <a:spcPts val="0"/>
                        </a:spcAft>
                      </a:pPr>
                      <a:r>
                        <a:rPr lang="it-IT" sz="1200" kern="0" dirty="0">
                          <a:effectLst/>
                        </a:rPr>
                        <a:t>Responsabile scientifico: </a:t>
                      </a:r>
                      <a:r>
                        <a:rPr lang="it-IT" sz="1200" b="1" kern="0" dirty="0">
                          <a:effectLst/>
                        </a:rPr>
                        <a:t>Ing. Andrea Sconocchia</a:t>
                      </a:r>
                      <a:endParaRPr lang="it-IT" sz="1200" b="1" kern="50" dirty="0">
                        <a:effectLst/>
                        <a:latin typeface="Times New Roman"/>
                        <a:ea typeface="Arial1"/>
                      </a:endParaRPr>
                    </a:p>
                  </a:txBody>
                  <a:tcPr marL="68580" marR="68580" marT="0" marB="0"/>
                </a:tc>
              </a:tr>
              <a:tr h="831850">
                <a:tc>
                  <a:txBody>
                    <a:bodyPr/>
                    <a:lstStyle/>
                    <a:p>
                      <a:pPr algn="ctr">
                        <a:spcAft>
                          <a:spcPts val="0"/>
                        </a:spcAft>
                      </a:pPr>
                      <a:r>
                        <a:rPr lang="it-IT" sz="1200" dirty="0">
                          <a:effectLst/>
                        </a:rPr>
                        <a:t> </a:t>
                      </a:r>
                      <a:endParaRPr lang="it-IT" sz="1200" dirty="0">
                        <a:effectLst/>
                        <a:latin typeface="Times New Roman"/>
                        <a:ea typeface="Times New Roman"/>
                      </a:endParaRPr>
                    </a:p>
                  </a:txBody>
                  <a:tcPr marL="68580" marR="68580" marT="0" marB="0"/>
                </a:tc>
                <a:tc>
                  <a:txBody>
                    <a:bodyPr/>
                    <a:lstStyle/>
                    <a:p>
                      <a:pPr algn="just">
                        <a:spcAft>
                          <a:spcPts val="0"/>
                        </a:spcAft>
                      </a:pPr>
                      <a:r>
                        <a:rPr lang="it-IT" sz="1200" dirty="0">
                          <a:effectLst/>
                        </a:rPr>
                        <a:t> </a:t>
                      </a:r>
                    </a:p>
                    <a:p>
                      <a:pPr algn="just">
                        <a:spcAft>
                          <a:spcPts val="0"/>
                        </a:spcAft>
                      </a:pPr>
                      <a:r>
                        <a:rPr lang="it-IT" sz="1200" dirty="0">
                          <a:effectLst/>
                        </a:rPr>
                        <a:t>ISTITUTO DI BIOLOGIA AGRO-AMBIENTALE E FORESTALE DEL CONSIGLIO NAZIONALE DELLE RICERCHE (IBAF) </a:t>
                      </a:r>
                    </a:p>
                    <a:p>
                      <a:pPr algn="just">
                        <a:spcAft>
                          <a:spcPts val="0"/>
                        </a:spcAft>
                      </a:pPr>
                      <a:r>
                        <a:rPr lang="it-IT" sz="1200" dirty="0">
                          <a:effectLst/>
                        </a:rPr>
                        <a:t>Responsabile scientifico: </a:t>
                      </a:r>
                      <a:r>
                        <a:rPr lang="it-IT" sz="1200" b="1" dirty="0">
                          <a:effectLst/>
                        </a:rPr>
                        <a:t>Dott. Angelo Massacci</a:t>
                      </a:r>
                      <a:endParaRPr lang="it-IT" sz="1200" b="1" dirty="0">
                        <a:effectLst/>
                        <a:latin typeface="Times New Roman"/>
                        <a:ea typeface="Times New Roman"/>
                      </a:endParaRPr>
                    </a:p>
                  </a:txBody>
                  <a:tcPr marL="68580" marR="68580" marT="0" marB="0"/>
                </a:tc>
              </a:tr>
              <a:tr h="796290">
                <a:tc>
                  <a:txBody>
                    <a:bodyPr/>
                    <a:lstStyle/>
                    <a:p>
                      <a:pPr algn="ctr">
                        <a:spcAft>
                          <a:spcPts val="0"/>
                        </a:spcAft>
                      </a:pPr>
                      <a:endParaRPr lang="it-IT" sz="1200">
                        <a:effectLst/>
                      </a:endParaRPr>
                    </a:p>
                    <a:p>
                      <a:pPr algn="ctr">
                        <a:spcAft>
                          <a:spcPts val="0"/>
                        </a:spcAft>
                      </a:pPr>
                      <a:r>
                        <a:rPr lang="it-IT" sz="1200">
                          <a:effectLst/>
                        </a:rPr>
                        <a:t> </a:t>
                      </a:r>
                    </a:p>
                    <a:p>
                      <a:pPr algn="ctr">
                        <a:spcAft>
                          <a:spcPts val="0"/>
                        </a:spcAft>
                      </a:pPr>
                      <a:r>
                        <a:rPr lang="it-IT" sz="1200">
                          <a:effectLst/>
                        </a:rPr>
                        <a:t> </a:t>
                      </a:r>
                      <a:endParaRPr lang="it-IT" sz="1200">
                        <a:effectLst/>
                        <a:latin typeface="Times New Roman"/>
                        <a:ea typeface="Times New Roman"/>
                      </a:endParaRPr>
                    </a:p>
                  </a:txBody>
                  <a:tcPr marL="68580" marR="68580" marT="0" marB="0"/>
                </a:tc>
                <a:tc>
                  <a:txBody>
                    <a:bodyPr/>
                    <a:lstStyle/>
                    <a:p>
                      <a:pPr algn="just">
                        <a:spcAft>
                          <a:spcPts val="0"/>
                        </a:spcAft>
                      </a:pPr>
                      <a:r>
                        <a:rPr lang="it-IT" sz="1200" dirty="0">
                          <a:effectLst/>
                        </a:rPr>
                        <a:t>DIPARTIMENTO PER L’INNOVAZIONE DEI SISTEMI BIOLOGICI, AGROALIMENTARI E FORESTALI (DIBAF) DELL’UNIVERSITA’ DEGLI STUDI DELLA TUSCIA</a:t>
                      </a:r>
                    </a:p>
                    <a:p>
                      <a:pPr algn="just">
                        <a:spcAft>
                          <a:spcPts val="0"/>
                        </a:spcAft>
                      </a:pPr>
                      <a:r>
                        <a:rPr lang="it-IT" sz="1200" dirty="0">
                          <a:effectLst/>
                        </a:rPr>
                        <a:t>Responsabile scientifico: </a:t>
                      </a:r>
                      <a:r>
                        <a:rPr lang="it-IT" sz="1200" b="1" dirty="0">
                          <a:effectLst/>
                        </a:rPr>
                        <a:t>Prof. Paolo De Angelis</a:t>
                      </a:r>
                      <a:endParaRPr lang="it-IT" sz="1200" b="1" dirty="0">
                        <a:effectLst/>
                        <a:latin typeface="Times New Roman"/>
                        <a:ea typeface="Times New Roman"/>
                      </a:endParaRPr>
                    </a:p>
                  </a:txBody>
                  <a:tcPr marL="68580" marR="68580" marT="0" marB="0"/>
                </a:tc>
              </a:tr>
            </a:tbl>
          </a:graphicData>
        </a:graphic>
      </p:graphicFrame>
      <p:grpSp>
        <p:nvGrpSpPr>
          <p:cNvPr id="7" name="Gruppo 6"/>
          <p:cNvGrpSpPr/>
          <p:nvPr/>
        </p:nvGrpSpPr>
        <p:grpSpPr>
          <a:xfrm>
            <a:off x="2860155" y="4293096"/>
            <a:ext cx="1063773" cy="1931901"/>
            <a:chOff x="1547664" y="2746375"/>
            <a:chExt cx="1063773" cy="1931901"/>
          </a:xfrm>
        </p:grpSpPr>
        <p:pic>
          <p:nvPicPr>
            <p:cNvPr id="13315" name="Picture 3" descr="nuovo-logo-arpa per-word-dim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3224" y="2746375"/>
              <a:ext cx="877091" cy="39459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Immagin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429000"/>
              <a:ext cx="592262" cy="592262"/>
            </a:xfrm>
            <a:prstGeom prst="rect">
              <a:avLst/>
            </a:prstGeom>
            <a:noFill/>
            <a:extLst>
              <a:ext uri="{909E8E84-426E-40DD-AFC4-6F175D3DCCD1}">
                <a14:hiddenFill xmlns:a14="http://schemas.microsoft.com/office/drawing/2010/main">
                  <a:solidFill>
                    <a:srgbClr val="FFFFFF"/>
                  </a:solidFill>
                </a14:hiddenFill>
              </a:ext>
            </a:extLst>
          </p:spPr>
        </p:pic>
        <p:pic>
          <p:nvPicPr>
            <p:cNvPr id="13313" name="Picture 1" descr="logo_Univ_Tusc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4221088"/>
              <a:ext cx="1063773" cy="45718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asellaDiTesto 5"/>
          <p:cNvSpPr txBox="1"/>
          <p:nvPr/>
        </p:nvSpPr>
        <p:spPr>
          <a:xfrm>
            <a:off x="107504" y="174204"/>
            <a:ext cx="8928992" cy="3785652"/>
          </a:xfrm>
          <a:prstGeom prst="rect">
            <a:avLst/>
          </a:prstGeom>
          <a:noFill/>
        </p:spPr>
        <p:txBody>
          <a:bodyPr wrap="square" rtlCol="0">
            <a:spAutoFit/>
          </a:bodyPr>
          <a:lstStyle/>
          <a:p>
            <a:pPr algn="just"/>
            <a:r>
              <a:rPr lang="it-IT" sz="2400" dirty="0" smtClean="0">
                <a:latin typeface="Arial" panose="020B0604020202020204" pitchFamily="34" charset="0"/>
                <a:cs typeface="Arial" panose="020B0604020202020204" pitchFamily="34" charset="0"/>
              </a:rPr>
              <a:t>Nel febbraio 2011 Arpa in collaborazione con IBAF-CNR e DIBAF-UNITUS presenta il documento</a:t>
            </a:r>
          </a:p>
          <a:p>
            <a:pPr algn="just"/>
            <a:r>
              <a:rPr lang="it-IT" sz="2400" dirty="0" smtClean="0">
                <a:latin typeface="Arial" panose="020B0604020202020204" pitchFamily="34" charset="0"/>
                <a:cs typeface="Arial" panose="020B0604020202020204" pitchFamily="34" charset="0"/>
              </a:rPr>
              <a:t> </a:t>
            </a:r>
          </a:p>
          <a:p>
            <a:pPr algn="ctr"/>
            <a:r>
              <a:rPr lang="it-IT" sz="2400" b="1" dirty="0" smtClean="0">
                <a:latin typeface="Arial" panose="020B0604020202020204" pitchFamily="34" charset="0"/>
                <a:cs typeface="Arial" panose="020B0604020202020204" pitchFamily="34" charset="0"/>
              </a:rPr>
              <a:t>«</a:t>
            </a:r>
            <a:r>
              <a:rPr lang="it-IT" sz="2400" b="1" dirty="0">
                <a:latin typeface="Arial" panose="020B0604020202020204" pitchFamily="34" charset="0"/>
                <a:cs typeface="Arial" panose="020B0604020202020204" pitchFamily="34" charset="0"/>
              </a:rPr>
              <a:t>Interventi innovativi per il miglioramento ambientale nelle aree degradate della conca ternana mediante uso di sistemi </a:t>
            </a:r>
            <a:r>
              <a:rPr lang="it-IT" sz="2400" b="1" dirty="0" smtClean="0">
                <a:latin typeface="Arial" panose="020B0604020202020204" pitchFamily="34" charset="0"/>
                <a:cs typeface="Arial" panose="020B0604020202020204" pitchFamily="34" charset="0"/>
              </a:rPr>
              <a:t>vegetali»</a:t>
            </a:r>
          </a:p>
          <a:p>
            <a:pPr algn="ctr"/>
            <a:endParaRPr lang="it-IT" sz="2400" b="1" dirty="0">
              <a:latin typeface="Arial" panose="020B0604020202020204" pitchFamily="34" charset="0"/>
              <a:cs typeface="Arial" panose="020B0604020202020204" pitchFamily="34" charset="0"/>
            </a:endParaRPr>
          </a:p>
          <a:p>
            <a:pPr algn="just"/>
            <a:r>
              <a:rPr lang="it-IT" sz="2400" dirty="0" smtClean="0">
                <a:latin typeface="Arial" panose="020B0604020202020204" pitchFamily="34" charset="0"/>
                <a:cs typeface="Arial" panose="020B0604020202020204" pitchFamily="34" charset="0"/>
              </a:rPr>
              <a:t>Un piano di risanamento integrato che interessa i siti della lista A2 di competenza pubblica e privata comprendente anche  le aree umide ubicate nel Comune di Narni</a:t>
            </a:r>
          </a:p>
        </p:txBody>
      </p:sp>
    </p:spTree>
    <p:extLst>
      <p:ext uri="{BB962C8B-B14F-4D97-AF65-F5344CB8AC3E}">
        <p14:creationId xmlns:p14="http://schemas.microsoft.com/office/powerpoint/2010/main" val="2891372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5" name="Rettangolo 4"/>
          <p:cNvSpPr/>
          <p:nvPr/>
        </p:nvSpPr>
        <p:spPr>
          <a:xfrm>
            <a:off x="323528" y="1092800"/>
            <a:ext cx="8496944" cy="3416320"/>
          </a:xfrm>
          <a:prstGeom prst="rect">
            <a:avLst/>
          </a:prstGeom>
        </p:spPr>
        <p:txBody>
          <a:bodyPr wrap="square">
            <a:spAutoFit/>
          </a:bodyPr>
          <a:lstStyle/>
          <a:p>
            <a:pPr algn="just"/>
            <a:r>
              <a:rPr lang="it-IT" sz="2400" dirty="0" smtClean="0">
                <a:latin typeface="Arial" panose="020B0604020202020204" pitchFamily="34" charset="0"/>
                <a:cs typeface="Arial" panose="020B0604020202020204" pitchFamily="34" charset="0"/>
              </a:rPr>
              <a:t>Il piano prevede l’applicazione delle fitotecnologie e del fitorimedio per affrontare diverse criticità della conca ternana applicando 4 distinti strumenti:</a:t>
            </a:r>
          </a:p>
          <a:p>
            <a:pPr algn="just"/>
            <a:endParaRPr lang="it-IT" sz="2400" dirty="0" smtClean="0">
              <a:latin typeface="Arial" panose="020B0604020202020204" pitchFamily="34" charset="0"/>
              <a:cs typeface="Arial" panose="020B0604020202020204" pitchFamily="34" charset="0"/>
            </a:endParaRPr>
          </a:p>
          <a:p>
            <a:pPr marL="457200" indent="-457200" algn="just">
              <a:buFont typeface="+mj-lt"/>
              <a:buAutoNum type="arabicPeriod"/>
            </a:pPr>
            <a:r>
              <a:rPr lang="it-IT" sz="2400" dirty="0" smtClean="0">
                <a:latin typeface="Arial" panose="020B0604020202020204" pitchFamily="34" charset="0"/>
                <a:cs typeface="Arial" panose="020B0604020202020204" pitchFamily="34" charset="0"/>
              </a:rPr>
              <a:t>riqualifica </a:t>
            </a:r>
            <a:r>
              <a:rPr lang="it-IT" sz="2400" dirty="0">
                <a:latin typeface="Arial" panose="020B0604020202020204" pitchFamily="34" charset="0"/>
                <a:cs typeface="Arial" panose="020B0604020202020204" pitchFamily="34" charset="0"/>
              </a:rPr>
              <a:t>suoli compromessi e contenimento emissioni  </a:t>
            </a:r>
            <a:r>
              <a:rPr lang="it-IT" sz="2400" dirty="0" smtClean="0">
                <a:latin typeface="Arial" panose="020B0604020202020204" pitchFamily="34" charset="0"/>
                <a:cs typeface="Arial" panose="020B0604020202020204" pitchFamily="34" charset="0"/>
              </a:rPr>
              <a:t>    CO2 </a:t>
            </a:r>
          </a:p>
          <a:p>
            <a:pPr marL="457200" indent="-457200" algn="just">
              <a:buFont typeface="+mj-lt"/>
              <a:buAutoNum type="arabicPeriod"/>
            </a:pPr>
            <a:r>
              <a:rPr lang="it-IT" sz="2400" dirty="0" smtClean="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fitoassorbiento</a:t>
            </a:r>
            <a:r>
              <a:rPr lang="it-IT" sz="2400" dirty="0">
                <a:latin typeface="Arial" panose="020B0604020202020204" pitchFamily="34" charset="0"/>
                <a:cs typeface="Arial" panose="020B0604020202020204" pitchFamily="34" charset="0"/>
              </a:rPr>
              <a:t> delle polveri sottili atmosferiche </a:t>
            </a:r>
            <a:endParaRPr lang="it-IT" sz="2400" dirty="0" smtClean="0">
              <a:latin typeface="Arial" panose="020B0604020202020204" pitchFamily="34" charset="0"/>
              <a:cs typeface="Arial" panose="020B0604020202020204" pitchFamily="34" charset="0"/>
            </a:endParaRPr>
          </a:p>
          <a:p>
            <a:pPr marL="457200" indent="-457200" algn="just">
              <a:buFont typeface="+mj-lt"/>
              <a:buAutoNum type="arabicPeriod"/>
            </a:pPr>
            <a:r>
              <a:rPr lang="it-IT" sz="2400" dirty="0" smtClean="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Phytoremediation</a:t>
            </a:r>
            <a:r>
              <a:rPr lang="it-IT" sz="2400" dirty="0">
                <a:latin typeface="Arial" panose="020B0604020202020204" pitchFamily="34" charset="0"/>
                <a:cs typeface="Arial" panose="020B0604020202020204" pitchFamily="34" charset="0"/>
              </a:rPr>
              <a:t> per il sistema fluviale</a:t>
            </a:r>
            <a:r>
              <a:rPr lang="it-IT" sz="2400" b="1" dirty="0">
                <a:latin typeface="Arial" panose="020B0604020202020204" pitchFamily="34" charset="0"/>
                <a:cs typeface="Arial" panose="020B0604020202020204" pitchFamily="34" charset="0"/>
              </a:rPr>
              <a:t> </a:t>
            </a:r>
            <a:endParaRPr lang="it-IT" sz="2400" b="1" dirty="0" smtClean="0">
              <a:latin typeface="Arial" panose="020B0604020202020204" pitchFamily="34" charset="0"/>
              <a:cs typeface="Arial" panose="020B0604020202020204" pitchFamily="34" charset="0"/>
            </a:endParaRPr>
          </a:p>
          <a:p>
            <a:pPr marL="457200" indent="-457200" algn="just">
              <a:buFont typeface="+mj-lt"/>
              <a:buAutoNum type="arabicPeriod"/>
            </a:pPr>
            <a:r>
              <a:rPr lang="it-IT" sz="2400" dirty="0" smtClean="0">
                <a:latin typeface="Arial" panose="020B0604020202020204" pitchFamily="34" charset="0"/>
                <a:cs typeface="Arial" panose="020B0604020202020204" pitchFamily="34" charset="0"/>
              </a:rPr>
              <a:t> </a:t>
            </a:r>
            <a:r>
              <a:rPr lang="it-IT" sz="2400" dirty="0" err="1">
                <a:latin typeface="Arial" panose="020B0604020202020204" pitchFamily="34" charset="0"/>
                <a:cs typeface="Arial" panose="020B0604020202020204" pitchFamily="34" charset="0"/>
              </a:rPr>
              <a:t>Fitotrattamento</a:t>
            </a:r>
            <a:r>
              <a:rPr lang="it-IT" sz="2400" dirty="0">
                <a:latin typeface="Arial" panose="020B0604020202020204" pitchFamily="34" charset="0"/>
                <a:cs typeface="Arial" panose="020B0604020202020204" pitchFamily="34" charset="0"/>
              </a:rPr>
              <a:t> di acque meteoriche </a:t>
            </a:r>
            <a:r>
              <a:rPr lang="it-IT" sz="2400" dirty="0" smtClean="0">
                <a:latin typeface="Arial" panose="020B0604020202020204" pitchFamily="34" charset="0"/>
                <a:cs typeface="Arial" panose="020B0604020202020204" pitchFamily="34" charset="0"/>
              </a:rPr>
              <a:t>urbane</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229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440356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836" y="3356992"/>
            <a:ext cx="3850588"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3923928" y="1311151"/>
            <a:ext cx="4968552" cy="461665"/>
          </a:xfrm>
          <a:prstGeom prst="rect">
            <a:avLst/>
          </a:prstGeom>
          <a:noFill/>
        </p:spPr>
        <p:txBody>
          <a:bodyPr wrap="square" rtlCol="0">
            <a:spAutoFit/>
          </a:bodyPr>
          <a:lstStyle/>
          <a:p>
            <a:r>
              <a:rPr lang="it-IT" sz="2400" b="1" dirty="0" smtClean="0">
                <a:latin typeface="Arial" panose="020B0604020202020204" pitchFamily="34" charset="0"/>
                <a:cs typeface="Arial" panose="020B0604020202020204" pitchFamily="34" charset="0"/>
              </a:rPr>
              <a:t>Attività di raccolta informazioni</a:t>
            </a:r>
            <a:endParaRPr lang="it-IT" sz="2400" b="1" dirty="0">
              <a:latin typeface="Arial" panose="020B0604020202020204" pitchFamily="34" charset="0"/>
              <a:cs typeface="Arial" panose="020B0604020202020204" pitchFamily="34" charset="0"/>
            </a:endParaRPr>
          </a:p>
        </p:txBody>
      </p:sp>
      <p:sp>
        <p:nvSpPr>
          <p:cNvPr id="6" name="CasellaDiTesto 5"/>
          <p:cNvSpPr txBox="1"/>
          <p:nvPr/>
        </p:nvSpPr>
        <p:spPr>
          <a:xfrm>
            <a:off x="4211960" y="1940639"/>
            <a:ext cx="4680520" cy="1200329"/>
          </a:xfrm>
          <a:prstGeom prst="rect">
            <a:avLst/>
          </a:prstGeom>
          <a:noFill/>
        </p:spPr>
        <p:txBody>
          <a:bodyPr wrap="square" rtlCol="0">
            <a:spAutoFit/>
          </a:bodyPr>
          <a:lstStyle/>
          <a:p>
            <a:pPr marL="285750" indent="-285750">
              <a:buFont typeface="Arial" panose="020B0604020202020204" pitchFamily="34" charset="0"/>
              <a:buChar char="•"/>
            </a:pPr>
            <a:r>
              <a:rPr lang="it-IT" sz="2400" dirty="0" smtClean="0">
                <a:latin typeface="Arial" panose="020B0604020202020204" pitchFamily="34" charset="0"/>
                <a:cs typeface="Arial" panose="020B0604020202020204" pitchFamily="34" charset="0"/>
              </a:rPr>
              <a:t>Rilievi fotografici storici</a:t>
            </a:r>
          </a:p>
          <a:p>
            <a:pPr marL="285750" indent="-285750">
              <a:buFont typeface="Arial" panose="020B0604020202020204" pitchFamily="34" charset="0"/>
              <a:buChar char="•"/>
            </a:pPr>
            <a:r>
              <a:rPr lang="it-IT" sz="2400" dirty="0" smtClean="0">
                <a:latin typeface="Arial" panose="020B0604020202020204" pitchFamily="34" charset="0"/>
                <a:cs typeface="Arial" panose="020B0604020202020204" pitchFamily="34" charset="0"/>
              </a:rPr>
              <a:t>Piano cave Comune di Terni</a:t>
            </a:r>
          </a:p>
          <a:p>
            <a:pPr marL="285750" indent="-285750">
              <a:buFont typeface="Arial" panose="020B0604020202020204" pitchFamily="34" charset="0"/>
              <a:buChar char="•"/>
            </a:pPr>
            <a:r>
              <a:rPr lang="it-IT" sz="2400" dirty="0" smtClean="0">
                <a:latin typeface="Arial" panose="020B0604020202020204" pitchFamily="34" charset="0"/>
                <a:cs typeface="Arial" panose="020B0604020202020204" pitchFamily="34" charset="0"/>
              </a:rPr>
              <a:t>Indagini geologiche precedenti</a:t>
            </a:r>
            <a:endParaRPr lang="it-IT" sz="2400" dirty="0">
              <a:latin typeface="Arial" panose="020B0604020202020204" pitchFamily="34" charset="0"/>
              <a:cs typeface="Arial" panose="020B0604020202020204" pitchFamily="34" charset="0"/>
            </a:endParaRPr>
          </a:p>
        </p:txBody>
      </p:sp>
      <p:sp>
        <p:nvSpPr>
          <p:cNvPr id="9" name="CasellaDiTesto 8"/>
          <p:cNvSpPr txBox="1"/>
          <p:nvPr/>
        </p:nvSpPr>
        <p:spPr>
          <a:xfrm>
            <a:off x="683568" y="116632"/>
            <a:ext cx="7848872" cy="892552"/>
          </a:xfrm>
          <a:prstGeom prst="rect">
            <a:avLst/>
          </a:prstGeom>
          <a:noFill/>
        </p:spPr>
        <p:txBody>
          <a:bodyPr wrap="square" rtlCol="0">
            <a:spAutoFit/>
          </a:bodyPr>
          <a:lstStyle/>
          <a:p>
            <a:pPr algn="ctr"/>
            <a:r>
              <a:rPr lang="it-IT" sz="2800" b="1" dirty="0" smtClean="0">
                <a:latin typeface="Arial" panose="020B0604020202020204" pitchFamily="34" charset="0"/>
                <a:cs typeface="Arial" panose="020B0604020202020204" pitchFamily="34" charset="0"/>
              </a:rPr>
              <a:t>TR017 – AREA ASM</a:t>
            </a:r>
          </a:p>
          <a:p>
            <a:pPr algn="ctr"/>
            <a:r>
              <a:rPr lang="it-IT" sz="2400" b="1" dirty="0" smtClean="0">
                <a:latin typeface="Arial" panose="020B0604020202020204" pitchFamily="34" charset="0"/>
                <a:cs typeface="Arial" panose="020B0604020202020204" pitchFamily="34" charset="0"/>
              </a:rPr>
              <a:t>Protocollo operativo ARPA - COMUNE</a:t>
            </a:r>
            <a:endParaRPr lang="it-IT"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18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926" y="639852"/>
            <a:ext cx="7089706" cy="588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46587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3" name="Rettangolo 2"/>
          <p:cNvSpPr/>
          <p:nvPr/>
        </p:nvSpPr>
        <p:spPr>
          <a:xfrm>
            <a:off x="323528" y="1092800"/>
            <a:ext cx="8496944" cy="3416320"/>
          </a:xfrm>
          <a:prstGeom prst="rect">
            <a:avLst/>
          </a:prstGeom>
        </p:spPr>
        <p:txBody>
          <a:bodyPr wrap="square">
            <a:spAutoFit/>
          </a:bodyPr>
          <a:lstStyle/>
          <a:p>
            <a:pPr algn="just"/>
            <a:r>
              <a:rPr lang="it-IT" sz="2400" dirty="0" smtClean="0">
                <a:latin typeface="Arial" panose="020B0604020202020204" pitchFamily="34" charset="0"/>
                <a:cs typeface="Arial" panose="020B0604020202020204" pitchFamily="34" charset="0"/>
              </a:rPr>
              <a:t>Non è stata rilevata contaminazione nei terreni (superficiali e profondi)</a:t>
            </a:r>
          </a:p>
          <a:p>
            <a:pPr algn="just"/>
            <a:r>
              <a:rPr lang="it-IT" sz="2400" dirty="0" smtClean="0">
                <a:latin typeface="Arial" panose="020B0604020202020204" pitchFamily="34" charset="0"/>
                <a:cs typeface="Arial" panose="020B0604020202020204" pitchFamily="34" charset="0"/>
              </a:rPr>
              <a:t>I rifiuti sono stati classificati come non pericolosi a valle del test di cessione</a:t>
            </a:r>
          </a:p>
          <a:p>
            <a:pPr algn="just"/>
            <a:r>
              <a:rPr lang="it-IT" sz="2400" dirty="0" smtClean="0">
                <a:latin typeface="Arial" panose="020B0604020202020204" pitchFamily="34" charset="0"/>
                <a:cs typeface="Arial" panose="020B0604020202020204" pitchFamily="34" charset="0"/>
              </a:rPr>
              <a:t>Non ci sono evidenze di migrazione di contaminanti</a:t>
            </a:r>
          </a:p>
          <a:p>
            <a:pPr algn="just"/>
            <a:endParaRPr lang="it-IT" sz="2400" dirty="0">
              <a:latin typeface="Arial" panose="020B0604020202020204" pitchFamily="34" charset="0"/>
              <a:cs typeface="Arial" panose="020B0604020202020204" pitchFamily="34" charset="0"/>
            </a:endParaRPr>
          </a:p>
          <a:p>
            <a:pPr algn="just"/>
            <a:r>
              <a:rPr lang="it-IT" sz="2400" dirty="0" smtClean="0">
                <a:latin typeface="Arial" panose="020B0604020202020204" pitchFamily="34" charset="0"/>
                <a:cs typeface="Arial" panose="020B0604020202020204" pitchFamily="34" charset="0"/>
              </a:rPr>
              <a:t>Il sito è stato inserito nei siti contaminati e risulta in attesa di caratterizzazione per lo svolgimento dell’analisi di rischio.</a:t>
            </a:r>
          </a:p>
          <a:p>
            <a:pPr algn="just"/>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597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extLst/>
          </p:nvPr>
        </p:nvGraphicFramePr>
        <p:xfrm>
          <a:off x="1331640" y="2708920"/>
          <a:ext cx="6380466" cy="3241131"/>
        </p:xfrm>
        <a:graphic>
          <a:graphicData uri="http://schemas.openxmlformats.org/drawingml/2006/table">
            <a:tbl>
              <a:tblPr firstRow="1" bandRow="1">
                <a:tableStyleId>{5C22544A-7EE6-4342-B048-85BDC9FD1C3A}</a:tableStyleId>
              </a:tblPr>
              <a:tblGrid>
                <a:gridCol w="1127259"/>
                <a:gridCol w="3126385"/>
                <a:gridCol w="2126822"/>
              </a:tblGrid>
              <a:tr h="404055">
                <a:tc>
                  <a:txBody>
                    <a:bodyPr/>
                    <a:lstStyle/>
                    <a:p>
                      <a:r>
                        <a:rPr lang="it-IT" dirty="0" smtClean="0"/>
                        <a:t>Sigla</a:t>
                      </a:r>
                      <a:endParaRPr lang="it-IT" dirty="0"/>
                    </a:p>
                  </a:txBody>
                  <a:tcPr/>
                </a:tc>
                <a:tc>
                  <a:txBody>
                    <a:bodyPr/>
                    <a:lstStyle/>
                    <a:p>
                      <a:r>
                        <a:rPr lang="it-IT" dirty="0" smtClean="0"/>
                        <a:t>sito</a:t>
                      </a:r>
                      <a:endParaRPr lang="it-IT" dirty="0"/>
                    </a:p>
                  </a:txBody>
                  <a:tcPr/>
                </a:tc>
                <a:tc>
                  <a:txBody>
                    <a:bodyPr/>
                    <a:lstStyle/>
                    <a:p>
                      <a:r>
                        <a:rPr lang="it-IT" dirty="0" smtClean="0"/>
                        <a:t>Proprietà</a:t>
                      </a:r>
                      <a:endParaRPr lang="it-IT" dirty="0"/>
                    </a:p>
                  </a:txBody>
                  <a:tcPr/>
                </a:tc>
              </a:tr>
              <a:tr h="404055">
                <a:tc>
                  <a:txBody>
                    <a:bodyPr/>
                    <a:lstStyle/>
                    <a:p>
                      <a:r>
                        <a:rPr lang="it-IT" dirty="0" smtClean="0"/>
                        <a:t>TR012</a:t>
                      </a:r>
                      <a:endParaRPr lang="it-IT" dirty="0"/>
                    </a:p>
                  </a:txBody>
                  <a:tcPr/>
                </a:tc>
                <a:tc>
                  <a:txBody>
                    <a:bodyPr/>
                    <a:lstStyle/>
                    <a:p>
                      <a:r>
                        <a:rPr lang="it-IT" dirty="0" smtClean="0"/>
                        <a:t>Ex disc. </a:t>
                      </a:r>
                      <a:r>
                        <a:rPr lang="it-IT" dirty="0" err="1" smtClean="0"/>
                        <a:t>Polymer</a:t>
                      </a:r>
                      <a:endParaRPr lang="it-IT" dirty="0"/>
                    </a:p>
                  </a:txBody>
                  <a:tcPr/>
                </a:tc>
                <a:tc>
                  <a:txBody>
                    <a:bodyPr/>
                    <a:lstStyle/>
                    <a:p>
                      <a:r>
                        <a:rPr lang="it-IT" baseline="0" dirty="0" smtClean="0">
                          <a:solidFill>
                            <a:srgbClr val="FF0000"/>
                          </a:solidFill>
                        </a:rPr>
                        <a:t>Pubblica</a:t>
                      </a:r>
                      <a:endParaRPr lang="it-IT" baseline="0" dirty="0">
                        <a:solidFill>
                          <a:srgbClr val="FF0000"/>
                        </a:solidFill>
                      </a:endParaRPr>
                    </a:p>
                  </a:txBody>
                  <a:tcPr/>
                </a:tc>
              </a:tr>
              <a:tr h="404055">
                <a:tc>
                  <a:txBody>
                    <a:bodyPr/>
                    <a:lstStyle/>
                    <a:p>
                      <a:r>
                        <a:rPr lang="it-IT" dirty="0" smtClean="0"/>
                        <a:t>TR013</a:t>
                      </a:r>
                      <a:endParaRPr lang="it-IT" dirty="0"/>
                    </a:p>
                  </a:txBody>
                  <a:tcPr/>
                </a:tc>
                <a:tc>
                  <a:txBody>
                    <a:bodyPr/>
                    <a:lstStyle/>
                    <a:p>
                      <a:r>
                        <a:rPr lang="it-IT" dirty="0" smtClean="0"/>
                        <a:t>Ex discarica Maratta1</a:t>
                      </a:r>
                      <a:endParaRPr lang="it-IT" dirty="0"/>
                    </a:p>
                  </a:txBody>
                  <a:tcPr/>
                </a:tc>
                <a:tc>
                  <a:txBody>
                    <a:bodyPr/>
                    <a:lstStyle/>
                    <a:p>
                      <a:r>
                        <a:rPr lang="it-IT" dirty="0" smtClean="0"/>
                        <a:t>Privata</a:t>
                      </a:r>
                      <a:endParaRPr lang="it-IT" dirty="0"/>
                    </a:p>
                  </a:txBody>
                  <a:tcPr/>
                </a:tc>
              </a:tr>
              <a:tr h="404055">
                <a:tc>
                  <a:txBody>
                    <a:bodyPr/>
                    <a:lstStyle/>
                    <a:p>
                      <a:r>
                        <a:rPr lang="it-IT" dirty="0" smtClean="0"/>
                        <a:t>TR015</a:t>
                      </a:r>
                      <a:endParaRPr lang="it-IT" dirty="0"/>
                    </a:p>
                  </a:txBody>
                  <a:tcPr/>
                </a:tc>
                <a:tc>
                  <a:txBody>
                    <a:bodyPr/>
                    <a:lstStyle/>
                    <a:p>
                      <a:r>
                        <a:rPr lang="it-IT" dirty="0" smtClean="0"/>
                        <a:t>Ex discarica Maratta 2</a:t>
                      </a:r>
                      <a:endParaRPr lang="it-IT" dirty="0"/>
                    </a:p>
                  </a:txBody>
                  <a:tcPr/>
                </a:tc>
                <a:tc>
                  <a:txBody>
                    <a:bodyPr/>
                    <a:lstStyle/>
                    <a:p>
                      <a:r>
                        <a:rPr lang="it-IT" dirty="0" smtClean="0"/>
                        <a:t>Privata</a:t>
                      </a:r>
                      <a:endParaRPr lang="it-IT" dirty="0"/>
                    </a:p>
                  </a:txBody>
                  <a:tcPr/>
                </a:tc>
              </a:tr>
              <a:tr h="404055">
                <a:tc>
                  <a:txBody>
                    <a:bodyPr/>
                    <a:lstStyle/>
                    <a:p>
                      <a:r>
                        <a:rPr lang="it-IT" dirty="0" smtClean="0"/>
                        <a:t>TR017</a:t>
                      </a:r>
                      <a:endParaRPr lang="it-IT" dirty="0"/>
                    </a:p>
                  </a:txBody>
                  <a:tcPr/>
                </a:tc>
                <a:tc>
                  <a:txBody>
                    <a:bodyPr/>
                    <a:lstStyle/>
                    <a:p>
                      <a:r>
                        <a:rPr lang="it-IT" dirty="0" smtClean="0"/>
                        <a:t>Area ASM</a:t>
                      </a:r>
                      <a:endParaRPr lang="it-IT" dirty="0"/>
                    </a:p>
                  </a:txBody>
                  <a:tcPr/>
                </a:tc>
                <a:tc>
                  <a:txBody>
                    <a:bodyPr/>
                    <a:lstStyle/>
                    <a:p>
                      <a:r>
                        <a:rPr lang="it-IT" baseline="0" dirty="0" smtClean="0">
                          <a:solidFill>
                            <a:srgbClr val="FF0000"/>
                          </a:solidFill>
                        </a:rPr>
                        <a:t>Pubblica</a:t>
                      </a:r>
                      <a:endParaRPr lang="it-IT" baseline="0" dirty="0">
                        <a:solidFill>
                          <a:srgbClr val="FF0000"/>
                        </a:solidFill>
                      </a:endParaRPr>
                    </a:p>
                  </a:txBody>
                  <a:tcPr/>
                </a:tc>
              </a:tr>
              <a:tr h="412746">
                <a:tc>
                  <a:txBody>
                    <a:bodyPr/>
                    <a:lstStyle/>
                    <a:p>
                      <a:r>
                        <a:rPr lang="it-IT" dirty="0" smtClean="0"/>
                        <a:t>TR009</a:t>
                      </a:r>
                      <a:endParaRPr lang="it-IT" dirty="0"/>
                    </a:p>
                  </a:txBody>
                  <a:tcPr/>
                </a:tc>
                <a:tc>
                  <a:txBody>
                    <a:bodyPr/>
                    <a:lstStyle/>
                    <a:p>
                      <a:r>
                        <a:rPr lang="it-IT" dirty="0" err="1" smtClean="0"/>
                        <a:t>Voc</a:t>
                      </a:r>
                      <a:r>
                        <a:rPr lang="it-IT" dirty="0" smtClean="0"/>
                        <a:t> Fiore 1</a:t>
                      </a:r>
                      <a:endParaRPr lang="it-IT" dirty="0"/>
                    </a:p>
                  </a:txBody>
                  <a:tcPr/>
                </a:tc>
                <a:tc>
                  <a:txBody>
                    <a:bodyPr/>
                    <a:lstStyle/>
                    <a:p>
                      <a:r>
                        <a:rPr lang="it-IT" dirty="0" smtClean="0"/>
                        <a:t>Privata</a:t>
                      </a:r>
                      <a:endParaRPr lang="it-IT" dirty="0"/>
                    </a:p>
                  </a:txBody>
                  <a:tcPr/>
                </a:tc>
              </a:tr>
              <a:tr h="404055">
                <a:tc>
                  <a:txBody>
                    <a:bodyPr/>
                    <a:lstStyle/>
                    <a:p>
                      <a:r>
                        <a:rPr lang="it-IT" dirty="0" smtClean="0"/>
                        <a:t>TR010</a:t>
                      </a:r>
                      <a:endParaRPr lang="it-IT" dirty="0"/>
                    </a:p>
                  </a:txBody>
                  <a:tcPr/>
                </a:tc>
                <a:tc>
                  <a:txBody>
                    <a:bodyPr/>
                    <a:lstStyle/>
                    <a:p>
                      <a:r>
                        <a:rPr lang="it-IT" dirty="0" err="1" smtClean="0"/>
                        <a:t>Voc</a:t>
                      </a:r>
                      <a:r>
                        <a:rPr lang="it-IT" dirty="0" smtClean="0"/>
                        <a:t> Fiore 2</a:t>
                      </a:r>
                      <a:endParaRPr lang="it-IT" dirty="0"/>
                    </a:p>
                  </a:txBody>
                  <a:tcPr/>
                </a:tc>
                <a:tc>
                  <a:txBody>
                    <a:bodyPr/>
                    <a:lstStyle/>
                    <a:p>
                      <a:r>
                        <a:rPr lang="it-IT" dirty="0" smtClean="0"/>
                        <a:t>Privata</a:t>
                      </a:r>
                      <a:endParaRPr lang="it-IT" dirty="0"/>
                    </a:p>
                  </a:txBody>
                  <a:tcPr/>
                </a:tc>
              </a:tr>
              <a:tr h="404055">
                <a:tc>
                  <a:txBody>
                    <a:bodyPr/>
                    <a:lstStyle/>
                    <a:p>
                      <a:r>
                        <a:rPr lang="it-IT" dirty="0" smtClean="0"/>
                        <a:t>TR014</a:t>
                      </a:r>
                      <a:endParaRPr lang="it-IT" dirty="0"/>
                    </a:p>
                  </a:txBody>
                  <a:tcPr/>
                </a:tc>
                <a:tc>
                  <a:txBody>
                    <a:bodyPr/>
                    <a:lstStyle/>
                    <a:p>
                      <a:r>
                        <a:rPr lang="it-IT" dirty="0" smtClean="0"/>
                        <a:t>Lago ex cava Sabbione</a:t>
                      </a:r>
                      <a:endParaRPr lang="it-IT" dirty="0"/>
                    </a:p>
                  </a:txBody>
                  <a:tcPr/>
                </a:tc>
                <a:tc>
                  <a:txBody>
                    <a:bodyPr/>
                    <a:lstStyle/>
                    <a:p>
                      <a:r>
                        <a:rPr lang="it-IT" dirty="0" smtClean="0"/>
                        <a:t>Privata</a:t>
                      </a:r>
                      <a:endParaRPr lang="it-IT" dirty="0"/>
                    </a:p>
                  </a:txBody>
                  <a:tcPr/>
                </a:tc>
              </a:tr>
            </a:tbl>
          </a:graphicData>
        </a:graphic>
      </p:graphicFrame>
      <p:sp>
        <p:nvSpPr>
          <p:cNvPr id="3" name="Titolo 2"/>
          <p:cNvSpPr>
            <a:spLocks noGrp="1"/>
          </p:cNvSpPr>
          <p:nvPr>
            <p:ph type="title"/>
          </p:nvPr>
        </p:nvSpPr>
        <p:spPr>
          <a:xfrm>
            <a:off x="467544" y="260648"/>
            <a:ext cx="8352928" cy="2592288"/>
          </a:xfrm>
        </p:spPr>
        <p:txBody>
          <a:bodyPr>
            <a:normAutofit/>
          </a:bodyPr>
          <a:lstStyle/>
          <a:p>
            <a:pPr algn="ctr"/>
            <a:r>
              <a:rPr lang="it-IT" dirty="0" smtClean="0"/>
              <a:t>Piano Regionale di bonifica</a:t>
            </a:r>
            <a:br>
              <a:rPr lang="it-IT" dirty="0" smtClean="0"/>
            </a:br>
            <a:r>
              <a:rPr lang="it-IT" dirty="0" smtClean="0"/>
              <a:t>D.C.R. 5 Maggio 2009</a:t>
            </a:r>
            <a:br>
              <a:rPr lang="it-IT" dirty="0" smtClean="0"/>
            </a:br>
            <a:r>
              <a:rPr lang="it-IT" sz="2700" dirty="0"/>
              <a:t>Lista </a:t>
            </a:r>
            <a:r>
              <a:rPr lang="it-IT" sz="2700" dirty="0" smtClean="0"/>
              <a:t>A2 - Elenco siti a forte presunzione di contaminazione del Comune di Terni</a:t>
            </a:r>
            <a:endParaRPr lang="it-IT" sz="27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Tree>
    <p:extLst>
      <p:ext uri="{BB962C8B-B14F-4D97-AF65-F5344CB8AC3E}">
        <p14:creationId xmlns:p14="http://schemas.microsoft.com/office/powerpoint/2010/main" val="1406897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1354162"/>
          </a:xfrm>
        </p:spPr>
        <p:txBody>
          <a:bodyPr>
            <a:noAutofit/>
          </a:bodyPr>
          <a:lstStyle/>
          <a:p>
            <a:pPr algn="ctr"/>
            <a:r>
              <a:rPr lang="it-IT" sz="2400" dirty="0" err="1" smtClean="0"/>
              <a:t>D.Lgs.</a:t>
            </a:r>
            <a:r>
              <a:rPr lang="it-IT" sz="2400" dirty="0" smtClean="0"/>
              <a:t> 152 del 2006 L.R. 13 del 2009</a:t>
            </a:r>
            <a:br>
              <a:rPr lang="it-IT" sz="2400" dirty="0" smtClean="0"/>
            </a:br>
            <a:r>
              <a:rPr lang="it-IT" sz="2400" dirty="0" smtClean="0"/>
              <a:t>Il ruolo del Comune nella procedura di bonifica per i siti inseriti in lista A2</a:t>
            </a:r>
            <a:endParaRPr lang="it-IT" sz="24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graphicFrame>
        <p:nvGraphicFramePr>
          <p:cNvPr id="7" name="Segnaposto contenuto 6"/>
          <p:cNvGraphicFramePr>
            <a:graphicFrameLocks noGrp="1"/>
          </p:cNvGraphicFramePr>
          <p:nvPr>
            <p:ph idx="1"/>
            <p:extLst/>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7665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pPr algn="ctr"/>
            <a:r>
              <a:rPr lang="it-IT" dirty="0" smtClean="0"/>
              <a:t/>
            </a:r>
            <a:br>
              <a:rPr lang="it-IT" dirty="0" smtClean="0"/>
            </a:br>
            <a:r>
              <a:rPr lang="it-IT" dirty="0" smtClean="0"/>
              <a:t>Siti </a:t>
            </a:r>
            <a:r>
              <a:rPr lang="it-IT" dirty="0"/>
              <a:t>di competenza </a:t>
            </a:r>
            <a:r>
              <a:rPr lang="it-IT" dirty="0" smtClean="0"/>
              <a:t>privata </a:t>
            </a:r>
            <a:r>
              <a:rPr lang="it-IT" dirty="0"/>
              <a:t/>
            </a:r>
            <a:br>
              <a:rPr lang="it-IT" dirty="0"/>
            </a:br>
            <a:r>
              <a:rPr lang="it-IT" dirty="0" smtClean="0"/>
              <a:t>TR09 e TR010 </a:t>
            </a:r>
            <a:r>
              <a:rPr lang="it-IT" dirty="0" err="1" smtClean="0"/>
              <a:t>Voc</a:t>
            </a:r>
            <a:r>
              <a:rPr lang="it-IT" dirty="0"/>
              <a:t>. Fiori 1 e 2 </a:t>
            </a:r>
            <a:br>
              <a:rPr lang="it-IT" dirty="0"/>
            </a:br>
            <a:endParaRPr lang="it-IT"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10" name="Segnaposto contenuto 9"/>
          <p:cNvSpPr>
            <a:spLocks noGrp="1"/>
          </p:cNvSpPr>
          <p:nvPr>
            <p:ph idx="1"/>
          </p:nvPr>
        </p:nvSpPr>
        <p:spPr/>
        <p:txBody>
          <a:bodyPr/>
          <a:lstStyle/>
          <a:p>
            <a:r>
              <a:rPr lang="it-IT" dirty="0" smtClean="0"/>
              <a:t>Nel piano regionale questi siti vengono definiti come aree utilizzate tra il 1900 e il 1984 come discariche delle acciaierie.</a:t>
            </a:r>
          </a:p>
          <a:p>
            <a:r>
              <a:rPr lang="it-IT" dirty="0" smtClean="0"/>
              <a:t>Si tratta di aree interessate dalla presenza in cumuli di scorie metalliche</a:t>
            </a:r>
          </a:p>
          <a:p>
            <a:r>
              <a:rPr lang="it-IT" dirty="0" smtClean="0"/>
              <a:t>Il PRG individua per entrambi i siti un comparto unitario per cui è in atto un piano attuativo di iniziativa privata</a:t>
            </a:r>
          </a:p>
          <a:p>
            <a:r>
              <a:rPr lang="it-IT" dirty="0" smtClean="0"/>
              <a:t>I soggetti interessati all’esecuzione del piano attuativo hanno presentato un piano preliminare d’indagine che ha recepito le osservazioni formulate da ARPAU</a:t>
            </a:r>
          </a:p>
        </p:txBody>
      </p:sp>
    </p:spTree>
    <p:extLst>
      <p:ext uri="{BB962C8B-B14F-4D97-AF65-F5344CB8AC3E}">
        <p14:creationId xmlns:p14="http://schemas.microsoft.com/office/powerpoint/2010/main" val="1329104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r>
              <a:rPr lang="it-IT" sz="2400" dirty="0" smtClean="0"/>
              <a:t>Si tratta di aree a destinazione d’uso agricola</a:t>
            </a:r>
          </a:p>
          <a:p>
            <a:r>
              <a:rPr lang="it-IT" sz="2400" dirty="0" smtClean="0"/>
              <a:t>Il piano regionale prevede per Maratta 1 e 2 indica l’interramento di rifiuti speciali e fanghi industriali per il Lago ex cava sabbione rifiuti provenienti dai centri urbani di Terni e Narni</a:t>
            </a:r>
          </a:p>
          <a:p>
            <a:r>
              <a:rPr lang="it-IT" sz="2400" dirty="0" smtClean="0"/>
              <a:t>L’esame della fotogrammetria aerea storica disponibile ha permesso di individuare la presenza di terreni agricoli in piana alluvionale (foto anno 1950) e di attività estrattive in falda  (fotogrammi del 1977) e una situazione corrispondente all’attuale per i fotogrammi disponibili di età più recente (</a:t>
            </a:r>
            <a:r>
              <a:rPr lang="it-IT" sz="2400" dirty="0" err="1" smtClean="0"/>
              <a:t>colmamento</a:t>
            </a:r>
            <a:r>
              <a:rPr lang="it-IT" sz="2400" dirty="0" smtClean="0"/>
              <a:t> avvenuto) </a:t>
            </a:r>
          </a:p>
        </p:txBody>
      </p:sp>
      <p:sp>
        <p:nvSpPr>
          <p:cNvPr id="3" name="Titolo 2"/>
          <p:cNvSpPr>
            <a:spLocks noGrp="1"/>
          </p:cNvSpPr>
          <p:nvPr>
            <p:ph type="title"/>
          </p:nvPr>
        </p:nvSpPr>
        <p:spPr>
          <a:xfrm>
            <a:off x="457200" y="274638"/>
            <a:ext cx="8229600" cy="1354162"/>
          </a:xfrm>
        </p:spPr>
        <p:txBody>
          <a:bodyPr>
            <a:normAutofit fontScale="90000"/>
          </a:bodyPr>
          <a:lstStyle/>
          <a:p>
            <a:pPr algn="ctr"/>
            <a:r>
              <a:rPr lang="it-IT" sz="3200" dirty="0" smtClean="0"/>
              <a:t>Siti privati Maratta 1(TR013) Maratta 2(TR015)  e Lago ex Cava </a:t>
            </a:r>
            <a:r>
              <a:rPr lang="it-IT" sz="3200" dirty="0"/>
              <a:t>S</a:t>
            </a:r>
            <a:r>
              <a:rPr lang="it-IT" sz="3200" dirty="0" smtClean="0"/>
              <a:t>abbione TR 014</a:t>
            </a:r>
            <a:endParaRPr lang="it-IT" sz="32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Tree>
    <p:extLst>
      <p:ext uri="{BB962C8B-B14F-4D97-AF65-F5344CB8AC3E}">
        <p14:creationId xmlns:p14="http://schemas.microsoft.com/office/powerpoint/2010/main" val="130838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5026570"/>
          </a:xfrm>
        </p:spPr>
        <p:txBody>
          <a:bodyPr/>
          <a:lstStyle/>
          <a:p>
            <a:pPr fontAlgn="auto">
              <a:spcAft>
                <a:spcPts val="0"/>
              </a:spcAft>
              <a:defRPr/>
            </a:pPr>
            <a:r>
              <a:rPr lang="it-IT" sz="2400" dirty="0" smtClean="0">
                <a:latin typeface="Gill Sans MT" panose="020B0502020104020203" pitchFamily="34" charset="0"/>
              </a:rPr>
              <a:t>Raffaela </a:t>
            </a:r>
            <a:r>
              <a:rPr lang="it-IT" sz="2400" dirty="0" err="1" smtClean="0">
                <a:latin typeface="Gill Sans MT" panose="020B0502020104020203" pitchFamily="34" charset="0"/>
              </a:rPr>
              <a:t>Petralla</a:t>
            </a:r>
            <a:r>
              <a:rPr lang="it-IT" sz="2400" dirty="0" smtClean="0">
                <a:latin typeface="Gill Sans MT" panose="020B0502020104020203" pitchFamily="34" charset="0"/>
              </a:rPr>
              <a:t> – Comune di Terni</a:t>
            </a:r>
            <a:br>
              <a:rPr lang="it-IT" sz="2400" dirty="0" smtClean="0">
                <a:latin typeface="Gill Sans MT" panose="020B0502020104020203" pitchFamily="34" charset="0"/>
              </a:rPr>
            </a:br>
            <a:r>
              <a:rPr lang="it-IT" sz="2400" dirty="0" smtClean="0">
                <a:latin typeface="Gill Sans MT" panose="020B0502020104020203" pitchFamily="34" charset="0"/>
              </a:rPr>
              <a:t>Paolo Sconocchia – ARPA Umbria</a:t>
            </a:r>
            <a:r>
              <a:rPr lang="it-IT" dirty="0" smtClean="0">
                <a:latin typeface="Gill Sans MT" panose="020B0502020104020203" pitchFamily="34" charset="0"/>
              </a:rPr>
              <a:t/>
            </a:r>
            <a:br>
              <a:rPr lang="it-IT" dirty="0" smtClean="0">
                <a:latin typeface="Gill Sans MT" panose="020B0502020104020203" pitchFamily="34" charset="0"/>
              </a:rPr>
            </a:br>
            <a:r>
              <a:rPr lang="it-IT" dirty="0" smtClean="0">
                <a:latin typeface="Gill Sans MT" panose="020B0502020104020203" pitchFamily="34" charset="0"/>
              </a:rPr>
              <a:t>Attività e primi risultati del Piano Regionale di Bonifica</a:t>
            </a:r>
            <a:endParaRPr lang="it-IT" dirty="0">
              <a:latin typeface="Gill Sans MT" panose="020B0502020104020203" pitchFamily="34" charset="0"/>
            </a:endParaRPr>
          </a:p>
        </p:txBody>
      </p:sp>
      <p:sp>
        <p:nvSpPr>
          <p:cNvPr id="12291" name="Segnaposto piè di pagina 3"/>
          <p:cNvSpPr>
            <a:spLocks noGrp="1"/>
          </p:cNvSpPr>
          <p:nvPr>
            <p:ph type="ftr" sz="quarter" idx="11"/>
          </p:nvPr>
        </p:nvSpPr>
        <p:spPr bwMode="auto">
          <a:xfrm>
            <a:off x="3708400" y="6408738"/>
            <a:ext cx="5040313" cy="188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Lucida Sans Unicode" pitchFamily="34" charset="0"/>
              </a:defRPr>
            </a:lvl1pPr>
            <a:lvl2pPr marL="742950" indent="-285750">
              <a:defRPr>
                <a:solidFill>
                  <a:schemeClr val="tx1"/>
                </a:solidFill>
                <a:latin typeface="Lucida Sans Unicode" pitchFamily="34" charset="0"/>
              </a:defRPr>
            </a:lvl2pPr>
            <a:lvl3pPr marL="1143000" indent="-228600">
              <a:defRPr>
                <a:solidFill>
                  <a:schemeClr val="tx1"/>
                </a:solidFill>
                <a:latin typeface="Lucida Sans Unicode" pitchFamily="34" charset="0"/>
              </a:defRPr>
            </a:lvl3pPr>
            <a:lvl4pPr marL="1600200" indent="-228600">
              <a:defRPr>
                <a:solidFill>
                  <a:schemeClr val="tx1"/>
                </a:solidFill>
                <a:latin typeface="Lucida Sans Unicode" pitchFamily="34" charset="0"/>
              </a:defRPr>
            </a:lvl4pPr>
            <a:lvl5pPr marL="2057400" indent="-228600">
              <a:defRPr>
                <a:solidFill>
                  <a:schemeClr val="tx1"/>
                </a:solidFill>
                <a:latin typeface="Lucida Sans Unicode" pitchFamily="34" charset="0"/>
              </a:defRPr>
            </a:lvl5pPr>
            <a:lvl6pPr marL="2514600" indent="-228600" fontAlgn="base">
              <a:spcBef>
                <a:spcPct val="0"/>
              </a:spcBef>
              <a:spcAft>
                <a:spcPct val="0"/>
              </a:spcAft>
              <a:defRPr>
                <a:solidFill>
                  <a:schemeClr val="tx1"/>
                </a:solidFill>
                <a:latin typeface="Lucida Sans Unicode" pitchFamily="34" charset="0"/>
              </a:defRPr>
            </a:lvl6pPr>
            <a:lvl7pPr marL="2971800" indent="-228600" fontAlgn="base">
              <a:spcBef>
                <a:spcPct val="0"/>
              </a:spcBef>
              <a:spcAft>
                <a:spcPct val="0"/>
              </a:spcAft>
              <a:defRPr>
                <a:solidFill>
                  <a:schemeClr val="tx1"/>
                </a:solidFill>
                <a:latin typeface="Lucida Sans Unicode" pitchFamily="34" charset="0"/>
              </a:defRPr>
            </a:lvl7pPr>
            <a:lvl8pPr marL="3429000" indent="-228600" fontAlgn="base">
              <a:spcBef>
                <a:spcPct val="0"/>
              </a:spcBef>
              <a:spcAft>
                <a:spcPct val="0"/>
              </a:spcAft>
              <a:defRPr>
                <a:solidFill>
                  <a:schemeClr val="tx1"/>
                </a:solidFill>
                <a:latin typeface="Lucida Sans Unicode" pitchFamily="34" charset="0"/>
              </a:defRPr>
            </a:lvl8pPr>
            <a:lvl9pPr marL="3886200" indent="-228600" fontAlgn="base">
              <a:spcBef>
                <a:spcPct val="0"/>
              </a:spcBef>
              <a:spcAft>
                <a:spcPct val="0"/>
              </a:spcAft>
              <a:defRPr>
                <a:solidFill>
                  <a:schemeClr val="tx1"/>
                </a:solidFill>
                <a:latin typeface="Lucida Sans Unicode" pitchFamily="34" charset="0"/>
              </a:defRPr>
            </a:lvl9pPr>
          </a:lstStyle>
          <a:p>
            <a:pPr fontAlgn="base">
              <a:spcBef>
                <a:spcPct val="0"/>
              </a:spcBef>
              <a:spcAft>
                <a:spcPct val="0"/>
              </a:spcAft>
            </a:pPr>
            <a:r>
              <a:rPr lang="it-IT" altLang="it-IT">
                <a:latin typeface="Gill Sans MT" pitchFamily="34" charset="0"/>
              </a:rPr>
              <a:t>Terni 17-18 giugno 2016 - </a:t>
            </a:r>
            <a:r>
              <a:rPr lang="it-IT" altLang="it-IT" b="1">
                <a:latin typeface="Gill Sans MT" pitchFamily="34" charset="0"/>
              </a:rPr>
              <a:t>AMBIENTE A TERNI: FACCIAMO IL PUNTO</a:t>
            </a:r>
            <a:endParaRPr lang="it-IT" altLang="it-IT">
              <a:latin typeface="Gill Sans MT" pitchFamily="34" charset="0"/>
            </a:endParaRPr>
          </a:p>
          <a:p>
            <a:pPr fontAlgn="base">
              <a:spcBef>
                <a:spcPct val="0"/>
              </a:spcBef>
              <a:spcAft>
                <a:spcPct val="0"/>
              </a:spcAft>
            </a:pPr>
            <a:endParaRPr lang="it-IT" altLang="it-IT"/>
          </a:p>
        </p:txBody>
      </p:sp>
      <p:sp>
        <p:nvSpPr>
          <p:cNvPr id="7" name="Titolo 2"/>
          <p:cNvSpPr txBox="1">
            <a:spLocks/>
          </p:cNvSpPr>
          <p:nvPr/>
        </p:nvSpPr>
        <p:spPr>
          <a:xfrm>
            <a:off x="1536700" y="1638300"/>
            <a:ext cx="7138988" cy="4167188"/>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endParaRPr lang="it-IT" dirty="0">
              <a:latin typeface="Gill Sans MT" panose="020B0502020104020203"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dirty="0" smtClean="0"/>
              <a:t>Area ex discarica </a:t>
            </a:r>
            <a:r>
              <a:rPr lang="it-IT" dirty="0" err="1" smtClean="0"/>
              <a:t>Polymer</a:t>
            </a:r>
            <a:r>
              <a:rPr lang="it-IT" dirty="0" smtClean="0"/>
              <a:t/>
            </a:r>
            <a:br>
              <a:rPr lang="it-IT" dirty="0" smtClean="0"/>
            </a:br>
            <a:r>
              <a:rPr lang="it-IT" sz="2200" dirty="0" smtClean="0"/>
              <a:t>competenza pubblica privata</a:t>
            </a:r>
            <a:endParaRPr lang="it-IT" sz="22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1689" y="1340768"/>
            <a:ext cx="423231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852936"/>
            <a:ext cx="3727499" cy="335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394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pPr algn="ctr"/>
            <a:r>
              <a:rPr lang="it-IT" sz="2400" dirty="0" smtClean="0"/>
              <a:t>Confronto foto aere </a:t>
            </a:r>
            <a:br>
              <a:rPr lang="it-IT" sz="2400" dirty="0" smtClean="0"/>
            </a:br>
            <a:r>
              <a:rPr lang="it-IT" sz="2400" dirty="0" smtClean="0"/>
              <a:t>a </a:t>
            </a:r>
            <a:r>
              <a:rPr lang="it-IT" sz="2400" dirty="0" err="1" smtClean="0"/>
              <a:t>sx</a:t>
            </a:r>
            <a:r>
              <a:rPr lang="it-IT" sz="2400" dirty="0" smtClean="0"/>
              <a:t> foto del volo 1954/55 a dx foto volo 1977</a:t>
            </a:r>
            <a:endParaRPr lang="it-IT" sz="24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48529" y="1587648"/>
            <a:ext cx="5666314" cy="307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686" y="1556792"/>
            <a:ext cx="2378546" cy="312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094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extLst/>
          </p:nvPr>
        </p:nvGraphicFramePr>
        <p:xfrm>
          <a:off x="1043608" y="1628800"/>
          <a:ext cx="6447363" cy="935355"/>
        </p:xfrm>
        <a:graphic>
          <a:graphicData uri="http://schemas.openxmlformats.org/drawingml/2006/table">
            <a:tbl>
              <a:tblPr>
                <a:tableStyleId>{5C22544A-7EE6-4342-B048-85BDC9FD1C3A}</a:tableStyleId>
              </a:tblPr>
              <a:tblGrid>
                <a:gridCol w="1072166"/>
                <a:gridCol w="1072166"/>
                <a:gridCol w="1628491"/>
                <a:gridCol w="833182"/>
                <a:gridCol w="755479"/>
                <a:gridCol w="1085879"/>
              </a:tblGrid>
              <a:tr h="240665">
                <a:tc>
                  <a:txBody>
                    <a:bodyPr/>
                    <a:lstStyle/>
                    <a:p>
                      <a:pPr>
                        <a:spcAft>
                          <a:spcPts val="0"/>
                        </a:spcAft>
                      </a:pPr>
                      <a:r>
                        <a:rPr lang="it-IT" sz="1000" dirty="0">
                          <a:effectLst/>
                        </a:rPr>
                        <a:t>Anno del volo</a:t>
                      </a:r>
                      <a:endParaRPr lang="it-IT" sz="1200" dirty="0">
                        <a:effectLst/>
                        <a:latin typeface="Times New Roman"/>
                        <a:ea typeface="Times New Roman"/>
                      </a:endParaRPr>
                    </a:p>
                  </a:txBody>
                  <a:tcPr marL="68580" marR="68580" marT="0" marB="0" anchor="ctr"/>
                </a:tc>
                <a:tc>
                  <a:txBody>
                    <a:bodyPr/>
                    <a:lstStyle/>
                    <a:p>
                      <a:pPr>
                        <a:spcAft>
                          <a:spcPts val="0"/>
                        </a:spcAft>
                      </a:pPr>
                      <a:r>
                        <a:rPr lang="it-IT" sz="1000">
                          <a:effectLst/>
                        </a:rPr>
                        <a:t>Scala</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tipo fotogramma</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Foglio</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Strisciata</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n.fotogrammi</a:t>
                      </a:r>
                      <a:endParaRPr lang="it-IT" sz="1200">
                        <a:effectLst/>
                        <a:latin typeface="Times New Roman"/>
                        <a:ea typeface="Times New Roman"/>
                      </a:endParaRPr>
                    </a:p>
                  </a:txBody>
                  <a:tcPr marL="68580" marR="68580" marT="0" marB="0" anchor="ctr"/>
                </a:tc>
              </a:tr>
              <a:tr h="180975">
                <a:tc>
                  <a:txBody>
                    <a:bodyPr/>
                    <a:lstStyle/>
                    <a:p>
                      <a:pPr>
                        <a:spcAft>
                          <a:spcPts val="0"/>
                        </a:spcAft>
                      </a:pPr>
                      <a:r>
                        <a:rPr lang="it-IT" sz="1000">
                          <a:effectLst/>
                        </a:rPr>
                        <a:t>54/55</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1:33000</a:t>
                      </a:r>
                      <a:endParaRPr lang="it-IT" sz="1200">
                        <a:effectLst/>
                        <a:latin typeface="Times New Roman"/>
                        <a:ea typeface="Times New Roman"/>
                      </a:endParaRPr>
                    </a:p>
                  </a:txBody>
                  <a:tcPr marL="68580" marR="68580" marT="0" marB="0" anchor="ctr"/>
                </a:tc>
                <a:tc>
                  <a:txBody>
                    <a:bodyPr/>
                    <a:lstStyle/>
                    <a:p>
                      <a:pPr>
                        <a:spcAft>
                          <a:spcPts val="0"/>
                        </a:spcAft>
                      </a:pPr>
                      <a:r>
                        <a:rPr lang="it-IT" sz="1000" dirty="0">
                          <a:effectLst/>
                        </a:rPr>
                        <a:t>Bianco e nero</a:t>
                      </a:r>
                      <a:endParaRPr lang="it-IT" sz="1200" dirty="0">
                        <a:effectLst/>
                        <a:latin typeface="Times New Roman"/>
                        <a:ea typeface="Times New Roman"/>
                      </a:endParaRPr>
                    </a:p>
                  </a:txBody>
                  <a:tcPr marL="68580" marR="68580" marT="0" marB="0" anchor="ctr"/>
                </a:tc>
                <a:tc>
                  <a:txBody>
                    <a:bodyPr/>
                    <a:lstStyle/>
                    <a:p>
                      <a:pPr>
                        <a:spcAft>
                          <a:spcPts val="0"/>
                        </a:spcAft>
                      </a:pPr>
                      <a:r>
                        <a:rPr lang="it-IT" sz="1000">
                          <a:effectLst/>
                        </a:rPr>
                        <a:t>138</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33</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937 - 938</a:t>
                      </a:r>
                      <a:endParaRPr lang="it-IT" sz="1200">
                        <a:effectLst/>
                        <a:latin typeface="Times New Roman"/>
                        <a:ea typeface="Times New Roman"/>
                      </a:endParaRPr>
                    </a:p>
                  </a:txBody>
                  <a:tcPr marL="68580" marR="68580" marT="0" marB="0" anchor="ctr"/>
                </a:tc>
              </a:tr>
              <a:tr h="174625">
                <a:tc>
                  <a:txBody>
                    <a:bodyPr/>
                    <a:lstStyle/>
                    <a:p>
                      <a:pPr>
                        <a:spcAft>
                          <a:spcPts val="0"/>
                        </a:spcAft>
                      </a:pPr>
                      <a:r>
                        <a:rPr lang="it-IT" sz="1000">
                          <a:effectLst/>
                        </a:rPr>
                        <a:t>1977</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1:13000</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colori</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 </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55A</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027 - 028</a:t>
                      </a:r>
                      <a:endParaRPr lang="it-IT" sz="1200">
                        <a:effectLst/>
                        <a:latin typeface="Times New Roman"/>
                        <a:ea typeface="Times New Roman"/>
                      </a:endParaRPr>
                    </a:p>
                  </a:txBody>
                  <a:tcPr marL="68580" marR="68580" marT="0" marB="0" anchor="ctr"/>
                </a:tc>
              </a:tr>
              <a:tr h="168275">
                <a:tc>
                  <a:txBody>
                    <a:bodyPr/>
                    <a:lstStyle/>
                    <a:p>
                      <a:pPr>
                        <a:spcAft>
                          <a:spcPts val="0"/>
                        </a:spcAft>
                      </a:pPr>
                      <a:r>
                        <a:rPr lang="it-IT" sz="1000">
                          <a:effectLst/>
                        </a:rPr>
                        <a:t>1983</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1:36000</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Bianco e nero</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 </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22 bis</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9339 - 9340</a:t>
                      </a:r>
                      <a:endParaRPr lang="it-IT" sz="1200">
                        <a:effectLst/>
                        <a:latin typeface="Times New Roman"/>
                        <a:ea typeface="Times New Roman"/>
                      </a:endParaRPr>
                    </a:p>
                  </a:txBody>
                  <a:tcPr marL="68580" marR="68580" marT="0" marB="0" anchor="ctr"/>
                </a:tc>
              </a:tr>
              <a:tr h="170815">
                <a:tc>
                  <a:txBody>
                    <a:bodyPr/>
                    <a:lstStyle/>
                    <a:p>
                      <a:pPr>
                        <a:spcAft>
                          <a:spcPts val="0"/>
                        </a:spcAft>
                      </a:pPr>
                      <a:r>
                        <a:rPr lang="it-IT" sz="1000">
                          <a:effectLst/>
                        </a:rPr>
                        <a:t>1993</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1:36000</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Bianco e nero</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138</a:t>
                      </a:r>
                      <a:endParaRPr lang="it-IT" sz="1200">
                        <a:effectLst/>
                        <a:latin typeface="Times New Roman"/>
                        <a:ea typeface="Times New Roman"/>
                      </a:endParaRPr>
                    </a:p>
                  </a:txBody>
                  <a:tcPr marL="68580" marR="68580" marT="0" marB="0" anchor="ctr"/>
                </a:tc>
                <a:tc>
                  <a:txBody>
                    <a:bodyPr/>
                    <a:lstStyle/>
                    <a:p>
                      <a:pPr>
                        <a:spcAft>
                          <a:spcPts val="0"/>
                        </a:spcAft>
                      </a:pPr>
                      <a:r>
                        <a:rPr lang="it-IT" sz="1000">
                          <a:effectLst/>
                        </a:rPr>
                        <a:t>11°</a:t>
                      </a:r>
                      <a:endParaRPr lang="it-IT" sz="1200">
                        <a:effectLst/>
                        <a:latin typeface="Times New Roman"/>
                        <a:ea typeface="Times New Roman"/>
                      </a:endParaRPr>
                    </a:p>
                  </a:txBody>
                  <a:tcPr marL="68580" marR="68580" marT="0" marB="0" anchor="ctr"/>
                </a:tc>
                <a:tc>
                  <a:txBody>
                    <a:bodyPr/>
                    <a:lstStyle/>
                    <a:p>
                      <a:pPr>
                        <a:spcAft>
                          <a:spcPts val="0"/>
                        </a:spcAft>
                      </a:pPr>
                      <a:r>
                        <a:rPr lang="it-IT" sz="1000" dirty="0">
                          <a:effectLst/>
                        </a:rPr>
                        <a:t>2048 - 2049</a:t>
                      </a:r>
                      <a:endParaRPr lang="it-IT" sz="1200" dirty="0">
                        <a:effectLst/>
                        <a:latin typeface="Times New Roman"/>
                        <a:ea typeface="Times New Roman"/>
                      </a:endParaRPr>
                    </a:p>
                  </a:txBody>
                  <a:tcPr marL="68580" marR="68580" marT="0" marB="0" anchor="ctr"/>
                </a:tc>
              </a:tr>
            </a:tbl>
          </a:graphicData>
        </a:graphic>
      </p:graphicFrame>
      <p:sp>
        <p:nvSpPr>
          <p:cNvPr id="3" name="Titolo 2"/>
          <p:cNvSpPr>
            <a:spLocks noGrp="1"/>
          </p:cNvSpPr>
          <p:nvPr>
            <p:ph type="title"/>
          </p:nvPr>
        </p:nvSpPr>
        <p:spPr/>
        <p:txBody>
          <a:bodyPr>
            <a:noAutofit/>
          </a:bodyPr>
          <a:lstStyle/>
          <a:p>
            <a:pPr algn="ctr"/>
            <a:r>
              <a:rPr lang="it-IT" sz="2800" dirty="0" smtClean="0"/>
              <a:t>Risultati analisi foto storiche</a:t>
            </a:r>
            <a:br>
              <a:rPr lang="it-IT" sz="2800" dirty="0" smtClean="0"/>
            </a:br>
            <a:r>
              <a:rPr lang="it-IT" sz="2800" dirty="0" smtClean="0"/>
              <a:t>Individuazione della possibile area di riempimento</a:t>
            </a:r>
            <a:endParaRPr lang="it-IT" sz="28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6" name="Rectangle 1"/>
          <p:cNvSpPr>
            <a:spLocks noChangeArrowheads="1"/>
          </p:cNvSpPr>
          <p:nvPr/>
        </p:nvSpPr>
        <p:spPr bwMode="auto">
          <a:xfrm>
            <a:off x="251520" y="2816642"/>
            <a:ext cx="8496944"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1"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Elementi scaturiti dall’osservazione dei fotogrammi in stereoscopia</a:t>
            </a:r>
            <a:endParaRPr kumimoji="0" lang="it-IT" altLang="it-IT"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Volo del 54/55: </a:t>
            </a:r>
            <a:r>
              <a:rPr kumimoji="0" lang="it-IT" altLang="it-IT" sz="1400" b="0"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Nel periodo in cui sono stati eseguiti questi voli erano in fase di realizzazione le opere idrauliche per la realizzazione del canale </a:t>
            </a:r>
            <a:r>
              <a:rPr kumimoji="0" lang="it-IT" altLang="it-IT" sz="1400" b="0" i="0" u="none" strike="noStrike" cap="none" normalizeH="0" baseline="0" dirty="0" err="1" smtClean="0">
                <a:ln>
                  <a:noFill/>
                </a:ln>
                <a:solidFill>
                  <a:schemeClr val="tx1"/>
                </a:solidFill>
                <a:effectLst/>
                <a:latin typeface="Arial" pitchFamily="34" charset="0"/>
                <a:ea typeface="Calibri" pitchFamily="34" charset="0"/>
                <a:cs typeface="Arial Narrow" pitchFamily="34" charset="0"/>
              </a:rPr>
              <a:t>Recentino</a:t>
            </a:r>
            <a:r>
              <a:rPr kumimoji="0" lang="it-IT" altLang="it-IT" sz="1400" b="0"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 sono infatti evidenti le operazioni di scavo per la realizzazione dell’opera di presa. Dal fotogramma si evince come parte del materiale di scavo sia stata depositata nella zona NE dell’area di proprietà comunale, mentre nella zona NO la quota del terreno risulta essere al livello del fiume, potrebbe quindi essere stata in seguito colmata con il riporto di rifiuti.</a:t>
            </a:r>
            <a:endParaRPr kumimoji="0" lang="it-IT" alt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Volo del 1977: </a:t>
            </a:r>
            <a:r>
              <a:rPr kumimoji="0" lang="it-IT" altLang="it-IT" sz="1400" b="0"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È evidente la presenza di un canale artificiale con una evidente scarpata con direzione N-S che divide il sito definendo ad Ovest la proprietà del Comune e forse definisce l’area di accumulo dei rifiuti nel livello più basso.</a:t>
            </a:r>
            <a:endParaRPr kumimoji="0" lang="it-IT" alt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Volo del 1983 :</a:t>
            </a:r>
            <a:r>
              <a:rPr kumimoji="0" lang="it-IT" altLang="it-IT" sz="1400" b="0"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Il piano di campagna del sito del Comune appare livellato, e risultano colmati tutti i dislivelli precedentemente evidenziati. Nell’area NE sembra evidente il riporto di terreno operato nel ’55, questo potrebbe escludere un ulteriore riporto di materiale in quell’area</a:t>
            </a:r>
            <a:endParaRPr kumimoji="0" lang="it-IT" altLang="it-IT"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Volo del 1993</a:t>
            </a:r>
            <a:r>
              <a:rPr kumimoji="0" lang="it-IT" altLang="it-IT" sz="1400" i="0" u="none" strike="noStrike" cap="none" normalizeH="0" baseline="0" dirty="0" smtClean="0">
                <a:ln>
                  <a:noFill/>
                </a:ln>
                <a:solidFill>
                  <a:schemeClr val="tx1"/>
                </a:solidFill>
                <a:effectLst/>
                <a:latin typeface="Arial" pitchFamily="34" charset="0"/>
                <a:ea typeface="Calibri" pitchFamily="34" charset="0"/>
                <a:cs typeface="Arial Narrow" pitchFamily="34" charset="0"/>
              </a:rPr>
              <a:t>: Il piano di campagna risulta tutto allo stesso livello, rimane a un livello più basso solo la porzione Est dell’area che si trova a dx del canale artificiale. È evidente il tracciato della pista da kart.</a:t>
            </a:r>
            <a:endParaRPr kumimoji="0" lang="it-IT" altLang="it-IT" sz="140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4645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Autofit/>
          </a:bodyPr>
          <a:lstStyle/>
          <a:p>
            <a:pPr algn="ctr"/>
            <a:r>
              <a:rPr lang="it-IT" sz="3600" dirty="0" smtClean="0"/>
              <a:t>Ubicazione sondaggi attrezzati a piezometro</a:t>
            </a:r>
            <a:endParaRPr lang="it-IT" sz="36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5087" y="1481138"/>
            <a:ext cx="503382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5" y="2564904"/>
            <a:ext cx="1440160" cy="254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667" y="2555354"/>
            <a:ext cx="3800475"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32004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035" y="2852936"/>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7979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67544" y="692696"/>
            <a:ext cx="8280920" cy="4824536"/>
          </a:xfrm>
        </p:spPr>
        <p:txBody>
          <a:bodyPr/>
          <a:lstStyle/>
          <a:p>
            <a:pPr lvl="0"/>
            <a:r>
              <a:rPr lang="it-IT" b="1" dirty="0"/>
              <a:t>n.°4 sondaggi </a:t>
            </a:r>
            <a:r>
              <a:rPr lang="it-IT" b="1" dirty="0" smtClean="0"/>
              <a:t>con minimo 3 campioni di suolo per sondaggio</a:t>
            </a:r>
            <a:endParaRPr lang="it-IT" dirty="0"/>
          </a:p>
          <a:p>
            <a:pPr lvl="0"/>
            <a:r>
              <a:rPr lang="it-IT" b="1" dirty="0"/>
              <a:t>n.°4 piezometri</a:t>
            </a:r>
            <a:r>
              <a:rPr lang="it-IT" dirty="0"/>
              <a:t> </a:t>
            </a:r>
            <a:r>
              <a:rPr lang="it-IT" dirty="0" smtClean="0"/>
              <a:t>per campionamento acqua sotterranea</a:t>
            </a:r>
            <a:endParaRPr lang="it-IT" dirty="0"/>
          </a:p>
          <a:p>
            <a:pPr lvl="0"/>
            <a:r>
              <a:rPr lang="it-IT" b="1" dirty="0"/>
              <a:t>n.°6 scavi esplorativi</a:t>
            </a:r>
            <a:r>
              <a:rPr lang="it-IT" dirty="0"/>
              <a:t> </a:t>
            </a:r>
            <a:r>
              <a:rPr lang="it-IT" dirty="0" smtClean="0"/>
              <a:t>per campionamento e caratterizzazione </a:t>
            </a:r>
            <a:r>
              <a:rPr lang="it-IT" dirty="0"/>
              <a:t>rifiuti;</a:t>
            </a:r>
          </a:p>
          <a:p>
            <a:pPr lvl="0"/>
            <a:r>
              <a:rPr lang="it-IT" b="1" dirty="0"/>
              <a:t>n.°1 campione composito di suolo </a:t>
            </a:r>
            <a:r>
              <a:rPr lang="it-IT" b="1" dirty="0" smtClean="0"/>
              <a:t>superficiale</a:t>
            </a:r>
            <a:endParaRPr lang="it-IT" dirty="0"/>
          </a:p>
          <a:p>
            <a:pPr lvl="0"/>
            <a:r>
              <a:rPr lang="it-IT" b="1" dirty="0" smtClean="0"/>
              <a:t>Battuta </a:t>
            </a:r>
            <a:r>
              <a:rPr lang="it-IT" b="1" dirty="0"/>
              <a:t>topografica</a:t>
            </a:r>
            <a:r>
              <a:rPr lang="it-IT" dirty="0"/>
              <a:t> sui </a:t>
            </a:r>
            <a:r>
              <a:rPr lang="it-IT" dirty="0" smtClean="0"/>
              <a:t>piezometri;</a:t>
            </a:r>
            <a:endParaRPr lang="it-IT" dirty="0"/>
          </a:p>
          <a:p>
            <a:pPr lvl="0"/>
            <a:r>
              <a:rPr lang="it-IT" b="1" dirty="0"/>
              <a:t>Misure piezometriche</a:t>
            </a:r>
            <a:r>
              <a:rPr lang="it-IT" dirty="0"/>
              <a:t> nei </a:t>
            </a:r>
            <a:r>
              <a:rPr lang="it-IT" dirty="0" smtClean="0"/>
              <a:t>piezometri (4+ 1 esistente; </a:t>
            </a:r>
            <a:endParaRPr lang="it-IT" dirty="0"/>
          </a:p>
          <a:p>
            <a:pPr lvl="0"/>
            <a:r>
              <a:rPr lang="it-IT" b="1" dirty="0"/>
              <a:t>Campagna </a:t>
            </a:r>
            <a:r>
              <a:rPr lang="it-IT" b="1" dirty="0" smtClean="0"/>
              <a:t>geoelettrica.</a:t>
            </a:r>
            <a:endParaRPr lang="it-IT" dirty="0"/>
          </a:p>
          <a:p>
            <a:endParaRPr lang="it-IT" dirty="0"/>
          </a:p>
        </p:txBody>
      </p:sp>
      <p:sp>
        <p:nvSpPr>
          <p:cNvPr id="3" name="Titolo 2"/>
          <p:cNvSpPr>
            <a:spLocks noGrp="1"/>
          </p:cNvSpPr>
          <p:nvPr>
            <p:ph type="title"/>
          </p:nvPr>
        </p:nvSpPr>
        <p:spPr>
          <a:xfrm>
            <a:off x="457200" y="274638"/>
            <a:ext cx="8147248" cy="490066"/>
          </a:xfrm>
        </p:spPr>
        <p:txBody>
          <a:bodyPr>
            <a:normAutofit fontScale="90000"/>
          </a:bodyPr>
          <a:lstStyle/>
          <a:p>
            <a:pPr algn="ctr"/>
            <a:r>
              <a:rPr lang="it-IT" dirty="0" smtClean="0"/>
              <a:t>Piano di indagine e </a:t>
            </a:r>
            <a:r>
              <a:rPr lang="it-IT" dirty="0" err="1" smtClean="0"/>
              <a:t>capionamento</a:t>
            </a:r>
            <a:endParaRPr lang="it-IT"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Tree>
    <p:extLst>
      <p:ext uri="{BB962C8B-B14F-4D97-AF65-F5344CB8AC3E}">
        <p14:creationId xmlns:p14="http://schemas.microsoft.com/office/powerpoint/2010/main" val="16616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634082"/>
          </a:xfrm>
        </p:spPr>
        <p:txBody>
          <a:bodyPr>
            <a:normAutofit/>
          </a:bodyPr>
          <a:lstStyle/>
          <a:p>
            <a:pPr algn="ctr"/>
            <a:r>
              <a:rPr lang="it-IT" sz="2400" dirty="0" smtClean="0"/>
              <a:t>Stratigrafia e Risultati analisi P1</a:t>
            </a:r>
            <a:endParaRPr lang="it-IT" sz="24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95736" y="1412776"/>
            <a:ext cx="4608512" cy="459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71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extLst/>
          </p:nvPr>
        </p:nvGraphicFramePr>
        <p:xfrm>
          <a:off x="1544197" y="1052513"/>
          <a:ext cx="6055606" cy="4954587"/>
        </p:xfrm>
        <a:graphic>
          <a:graphicData uri="http://schemas.openxmlformats.org/drawingml/2006/table">
            <a:tbl>
              <a:tblPr/>
              <a:tblGrid>
                <a:gridCol w="989690"/>
                <a:gridCol w="1582006"/>
                <a:gridCol w="839737"/>
                <a:gridCol w="779757"/>
                <a:gridCol w="592314"/>
                <a:gridCol w="619806"/>
                <a:gridCol w="652296"/>
              </a:tblGrid>
              <a:tr h="600556">
                <a:tc>
                  <a:txBody>
                    <a:bodyPr/>
                    <a:lstStyle/>
                    <a:p>
                      <a:pPr algn="l" fontAlgn="b"/>
                      <a:r>
                        <a:rPr lang="it-IT" sz="900" b="1" i="1" u="none" strike="noStrike" dirty="0">
                          <a:solidFill>
                            <a:srgbClr val="000000"/>
                          </a:solidFill>
                          <a:effectLst/>
                          <a:latin typeface="Calibri"/>
                        </a:rPr>
                        <a:t>Cantiere </a:t>
                      </a:r>
                      <a:r>
                        <a:rPr lang="it-IT" sz="900" b="1" i="0" u="none" strike="noStrike" dirty="0">
                          <a:solidFill>
                            <a:srgbClr val="000000"/>
                          </a:solidFill>
                          <a:effectLst/>
                          <a:latin typeface="Calibri"/>
                        </a:rPr>
                        <a:t> Sito TR 012                        Area ex discarica </a:t>
                      </a:r>
                      <a:r>
                        <a:rPr lang="it-IT" sz="900" b="1" i="0" u="none" strike="noStrike" dirty="0" err="1">
                          <a:solidFill>
                            <a:srgbClr val="000000"/>
                          </a:solidFill>
                          <a:effectLst/>
                          <a:latin typeface="Calibri"/>
                        </a:rPr>
                        <a:t>Polymer</a:t>
                      </a:r>
                      <a:endParaRPr lang="it-IT" sz="900" b="1" i="1" u="none" strike="noStrike" dirty="0">
                        <a:solidFill>
                          <a:srgbClr val="000000"/>
                        </a:solidFill>
                        <a:effectLst/>
                        <a:latin typeface="Calibri"/>
                      </a:endParaRP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1" i="1" u="none" strike="noStrike">
                          <a:solidFill>
                            <a:srgbClr val="000000"/>
                          </a:solidFill>
                          <a:effectLst/>
                          <a:latin typeface="Calibri"/>
                        </a:rPr>
                        <a:t>Sondaggio                               </a:t>
                      </a:r>
                      <a:r>
                        <a:rPr lang="it-IT" sz="1100" b="1" i="0" u="none" strike="noStrike">
                          <a:solidFill>
                            <a:srgbClr val="000000"/>
                          </a:solidFill>
                          <a:effectLst/>
                          <a:latin typeface="Calibri"/>
                        </a:rPr>
                        <a:t>P2     </a:t>
                      </a:r>
                      <a:r>
                        <a:rPr lang="it-IT" sz="900" b="1" i="0" u="none" strike="noStrike">
                          <a:solidFill>
                            <a:srgbClr val="000000"/>
                          </a:solidFill>
                          <a:effectLst/>
                          <a:latin typeface="Calibri"/>
                        </a:rPr>
                        <a:t>Testa Pozzo 113,151 m  s.l.m.</a:t>
                      </a:r>
                      <a:endParaRPr lang="it-IT" sz="900" b="1" i="1" u="none" strike="noStrike">
                        <a:solidFill>
                          <a:srgbClr val="000000"/>
                        </a:solidFill>
                        <a:effectLst/>
                        <a:latin typeface="Calibri"/>
                      </a:endParaRP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900" b="1" i="1" u="none" strike="noStrike">
                          <a:solidFill>
                            <a:srgbClr val="000000"/>
                          </a:solidFill>
                          <a:effectLst/>
                          <a:latin typeface="Calibri"/>
                        </a:rPr>
                        <a:t>Profondità raggiunta </a:t>
                      </a:r>
                      <a:r>
                        <a:rPr lang="it-IT" sz="900" b="1" i="0" u="none" strike="noStrike">
                          <a:solidFill>
                            <a:srgbClr val="000000"/>
                          </a:solidFill>
                          <a:effectLst/>
                          <a:latin typeface="Calibri"/>
                        </a:rPr>
                        <a:t>-13,20</a:t>
                      </a:r>
                      <a:endParaRPr lang="it-IT" sz="900" b="1" i="1" u="none" strike="noStrike">
                        <a:solidFill>
                          <a:srgbClr val="000000"/>
                        </a:solidFill>
                        <a:effectLst/>
                        <a:latin typeface="Calibri"/>
                      </a:endParaRP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7924">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900" b="0" i="1" u="none" strike="noStrike">
                          <a:solidFill>
                            <a:srgbClr val="000000"/>
                          </a:solidFill>
                          <a:effectLst/>
                          <a:latin typeface="Calibri"/>
                        </a:rPr>
                        <a:t>Metodo di perforazione</a:t>
                      </a:r>
                      <a:r>
                        <a:rPr lang="it-IT" sz="900" b="0" i="0" u="none" strike="noStrike">
                          <a:solidFill>
                            <a:srgbClr val="000000"/>
                          </a:solidFill>
                          <a:effectLst/>
                          <a:latin typeface="Calibri"/>
                        </a:rPr>
                        <a:t>        Carotaggio ambientale continuo</a:t>
                      </a:r>
                      <a:endParaRPr lang="it-IT" sz="900" b="0" i="1" u="none" strike="noStrike">
                        <a:solidFill>
                          <a:srgbClr val="000000"/>
                        </a:solidFill>
                        <a:effectLst/>
                        <a:latin typeface="Calibri"/>
                      </a:endParaRP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900" b="0" i="1" u="none" strike="noStrike">
                          <a:solidFill>
                            <a:srgbClr val="000000"/>
                          </a:solidFill>
                          <a:effectLst/>
                          <a:latin typeface="Calibri"/>
                        </a:rPr>
                        <a:t>Data inizio sondaggio</a:t>
                      </a:r>
                    </a:p>
                  </a:txBody>
                  <a:tcPr marL="7507" marR="7507" marT="75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900" b="0" i="1" u="none" strike="noStrike">
                          <a:solidFill>
                            <a:srgbClr val="000000"/>
                          </a:solidFill>
                          <a:effectLst/>
                          <a:latin typeface="Calibri"/>
                        </a:rPr>
                        <a:t>Data fine sondaggio</a:t>
                      </a:r>
                    </a:p>
                  </a:txBody>
                  <a:tcPr marL="7507" marR="7507" marT="750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827">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900" b="0" i="1" u="none" strike="noStrike">
                          <a:solidFill>
                            <a:srgbClr val="000000"/>
                          </a:solidFill>
                          <a:effectLst/>
                          <a:latin typeface="Calibri"/>
                        </a:rPr>
                        <a:t>Insatallazioni</a:t>
                      </a:r>
                      <a:r>
                        <a:rPr lang="it-IT" sz="900" b="0" i="0" u="none" strike="noStrike">
                          <a:solidFill>
                            <a:srgbClr val="000000"/>
                          </a:solidFill>
                          <a:effectLst/>
                          <a:latin typeface="Calibri"/>
                        </a:rPr>
                        <a:t>   Piezometro</a:t>
                      </a:r>
                      <a:endParaRPr lang="it-IT" sz="900" b="0" i="1" u="none" strike="noStrike">
                        <a:solidFill>
                          <a:srgbClr val="000000"/>
                        </a:solidFill>
                        <a:effectLst/>
                        <a:latin typeface="Calibri"/>
                      </a:endParaRP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it-IT" sz="900" b="0" i="1" u="none" strike="noStrike">
                          <a:solidFill>
                            <a:srgbClr val="000000"/>
                          </a:solidFill>
                          <a:effectLst/>
                          <a:latin typeface="Calibri"/>
                        </a:rPr>
                        <a:t>Resp tecnico </a:t>
                      </a:r>
                      <a:r>
                        <a:rPr lang="it-IT" sz="900" b="0" i="0" u="none" strike="noStrike">
                          <a:solidFill>
                            <a:srgbClr val="000000"/>
                          </a:solidFill>
                          <a:effectLst/>
                          <a:latin typeface="Calibri"/>
                        </a:rPr>
                        <a:t>Geologo               Raffaela Petralla</a:t>
                      </a:r>
                      <a:endParaRPr lang="it-IT" sz="900" b="0" i="1" u="none" strike="noStrike">
                        <a:solidFill>
                          <a:srgbClr val="000000"/>
                        </a:solidFill>
                        <a:effectLst/>
                        <a:latin typeface="Calibri"/>
                      </a:endParaRP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r>
              <a:tr h="150139">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139">
                <a:tc>
                  <a:txBody>
                    <a:bodyPr/>
                    <a:lstStyle/>
                    <a:p>
                      <a:pPr algn="ctr" fontAlgn="ctr"/>
                      <a:r>
                        <a:rPr lang="it-IT" sz="900" b="1" i="0" u="none" strike="noStrike">
                          <a:solidFill>
                            <a:srgbClr val="000000"/>
                          </a:solidFill>
                          <a:effectLst/>
                          <a:latin typeface="Calibri"/>
                        </a:rPr>
                        <a:t>Litologia</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1" i="0" u="none" strike="noStrike">
                          <a:solidFill>
                            <a:srgbClr val="000000"/>
                          </a:solidFill>
                          <a:effectLst/>
                          <a:latin typeface="Calibri"/>
                        </a:rPr>
                        <a:t>Descrizione</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1" i="0" u="none" strike="noStrike">
                          <a:solidFill>
                            <a:srgbClr val="000000"/>
                          </a:solidFill>
                          <a:effectLst/>
                          <a:latin typeface="Calibri"/>
                        </a:rPr>
                        <a:t>Campioni</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1" i="0" u="none" strike="noStrike">
                          <a:solidFill>
                            <a:srgbClr val="000000"/>
                          </a:solidFill>
                          <a:effectLst/>
                          <a:latin typeface="Calibri"/>
                        </a:rPr>
                        <a:t> Rivestimento</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1" i="0" u="none" strike="noStrike">
                          <a:solidFill>
                            <a:srgbClr val="000000"/>
                          </a:solidFill>
                          <a:effectLst/>
                          <a:latin typeface="Calibri"/>
                        </a:rPr>
                        <a:t>Falda</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1" i="0" u="none" strike="noStrike">
                          <a:solidFill>
                            <a:srgbClr val="000000"/>
                          </a:solidFill>
                          <a:effectLst/>
                          <a:latin typeface="Calibri"/>
                        </a:rPr>
                        <a:t>Attrezzato</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1" i="0" u="none" strike="noStrike">
                          <a:solidFill>
                            <a:srgbClr val="000000"/>
                          </a:solidFill>
                          <a:effectLst/>
                          <a:latin typeface="Calibri"/>
                        </a:rPr>
                        <a:t>Superamenti</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00556">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8C0"/>
                    </a:solidFill>
                  </a:tcPr>
                </a:tc>
                <a:tc>
                  <a:txBody>
                    <a:bodyPr/>
                    <a:lstStyle/>
                    <a:p>
                      <a:pPr algn="l" fontAlgn="b"/>
                      <a:r>
                        <a:rPr lang="it-IT" sz="900" b="0" i="0" u="none" strike="noStrike">
                          <a:solidFill>
                            <a:srgbClr val="000000"/>
                          </a:solidFill>
                          <a:effectLst/>
                          <a:latin typeface="Calibri"/>
                        </a:rPr>
                        <a:t>Materiale A                                              Riporto 0 -1,0 m (materiale misto naturale e demolizione)                      </a:t>
                      </a:r>
                      <a:r>
                        <a:rPr lang="it-IT" sz="900" b="0" i="1" u="none" strike="noStrike">
                          <a:solidFill>
                            <a:srgbClr val="000000"/>
                          </a:solidFill>
                          <a:effectLst/>
                          <a:latin typeface="Calibri"/>
                        </a:rPr>
                        <a:t>terreno</a:t>
                      </a:r>
                      <a:r>
                        <a:rPr lang="it-IT" sz="900" b="0" i="0" u="none" strike="noStrike">
                          <a:solidFill>
                            <a:srgbClr val="000000"/>
                          </a:solidFill>
                          <a:effectLst/>
                          <a:latin typeface="Calibri"/>
                        </a:rPr>
                        <a:t> </a:t>
                      </a:r>
                      <a:r>
                        <a:rPr lang="it-IT" sz="900" b="0" i="1" u="none" strike="noStrike">
                          <a:solidFill>
                            <a:srgbClr val="000000"/>
                          </a:solidFill>
                          <a:effectLst/>
                          <a:latin typeface="Calibri"/>
                        </a:rPr>
                        <a:t>vegetale 0-0,20 m</a:t>
                      </a:r>
                      <a:endParaRPr lang="it-IT" sz="900" b="0" i="0" u="none" strike="noStrike">
                        <a:solidFill>
                          <a:srgbClr val="000000"/>
                        </a:solidFill>
                        <a:effectLst/>
                        <a:latin typeface="Calibri"/>
                      </a:endParaRP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900" b="0" i="0" u="none" strike="noStrike">
                          <a:solidFill>
                            <a:srgbClr val="000000"/>
                          </a:solidFill>
                          <a:effectLst/>
                          <a:latin typeface="Calibri"/>
                        </a:rPr>
                        <a:t>(0,00-1,00 ) suolo</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1" i="0" u="none" strike="noStrike">
                          <a:solidFill>
                            <a:srgbClr val="FF0000"/>
                          </a:solidFill>
                          <a:effectLst/>
                          <a:latin typeface="Calibri"/>
                        </a:rPr>
                        <a:t>Mercurio 4,1 mg/Kg</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0278">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7D1DF"/>
                    </a:solidFill>
                  </a:tcPr>
                </a:tc>
                <a:tc>
                  <a:txBody>
                    <a:bodyPr/>
                    <a:lstStyle/>
                    <a:p>
                      <a:pPr algn="l" fontAlgn="b"/>
                      <a:r>
                        <a:rPr lang="it-IT" sz="900" b="0" i="0" u="none" strike="noStrike">
                          <a:solidFill>
                            <a:srgbClr val="000000"/>
                          </a:solidFill>
                          <a:effectLst/>
                          <a:latin typeface="Calibri"/>
                        </a:rPr>
                        <a:t>Livello argilloso                                      Riporto -1,1 -1,20 m</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0" i="0" u="none" strike="noStrike">
                          <a:solidFill>
                            <a:srgbClr val="000000"/>
                          </a:solidFill>
                          <a:effectLst/>
                          <a:latin typeface="Calibri"/>
                        </a:rPr>
                        <a:t> </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0945">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C4DD"/>
                    </a:solidFill>
                  </a:tcPr>
                </a:tc>
                <a:tc>
                  <a:txBody>
                    <a:bodyPr/>
                    <a:lstStyle/>
                    <a:p>
                      <a:pPr algn="l" fontAlgn="b"/>
                      <a:r>
                        <a:rPr lang="it-IT" sz="900" b="0" i="0" u="none" strike="noStrike">
                          <a:solidFill>
                            <a:srgbClr val="000000"/>
                          </a:solidFill>
                          <a:effectLst/>
                          <a:latin typeface="Calibri"/>
                        </a:rPr>
                        <a:t>Materiale B                                               (-1,20 -8,0 m )      (materiale fine di origine industriale colore grigio chiaro omogeneo e saturo d'acqua). Da - 7  a -8 m livello contenente clasti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900" b="0" i="0" u="none" strike="noStrike">
                          <a:solidFill>
                            <a:srgbClr val="000000"/>
                          </a:solidFill>
                          <a:effectLst/>
                          <a:latin typeface="Calibri"/>
                        </a:rPr>
                        <a:t>(-2,0 - 3,0 ) Rifiuto                             (-7,0-8,0)    Rifiuto</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900" b="0" i="0" u="none" strike="noStrike">
                          <a:solidFill>
                            <a:srgbClr val="000000"/>
                          </a:solidFill>
                          <a:effectLst/>
                          <a:latin typeface="Calibri"/>
                        </a:rPr>
                        <a:t> </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21223">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l" fontAlgn="ctr"/>
                      <a:r>
                        <a:rPr lang="it-IT" sz="900" b="0" i="0" u="none" strike="noStrike">
                          <a:solidFill>
                            <a:srgbClr val="000000"/>
                          </a:solidFill>
                          <a:effectLst/>
                          <a:latin typeface="Calibri"/>
                        </a:rPr>
                        <a:t>(-9,30 -13,50 m) ghiaia con interstrati argillo/sabbiosi (-12,3 -12,45 m)                                            Da -9,30 a -9,8 m la ghiaia risulta interstratificata con materiale a granulometria fine di colore grigio</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900" b="0" i="0" u="none" strike="noStrike">
                          <a:solidFill>
                            <a:srgbClr val="000000"/>
                          </a:solidFill>
                          <a:effectLst/>
                          <a:latin typeface="Calibri"/>
                        </a:rPr>
                        <a:t>(-9,0-9,5)suolo frangia capillare</a:t>
                      </a: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900" b="0" i="0" u="none" strike="noStrike" dirty="0">
                          <a:solidFill>
                            <a:srgbClr val="000000"/>
                          </a:solidFill>
                          <a:effectLst/>
                          <a:latin typeface="Calibri"/>
                        </a:rPr>
                        <a:t>(-11,28 </a:t>
                      </a:r>
                      <a:r>
                        <a:rPr lang="it-IT" sz="900" b="0" i="0" u="none" strike="noStrike" dirty="0" smtClean="0">
                          <a:solidFill>
                            <a:srgbClr val="000000"/>
                          </a:solidFill>
                          <a:effectLst/>
                          <a:latin typeface="Calibri"/>
                        </a:rPr>
                        <a:t>WT)</a:t>
                      </a:r>
                      <a:endParaRPr lang="it-IT" sz="900" b="0" i="0" u="none" strike="noStrike" dirty="0">
                        <a:solidFill>
                          <a:srgbClr val="000000"/>
                        </a:solidFill>
                        <a:effectLst/>
                        <a:latin typeface="Calibri"/>
                      </a:endParaRPr>
                    </a:p>
                  </a:txBody>
                  <a:tcPr marL="7507" marR="7507" marT="75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900" b="0" i="0" u="none" strike="noStrike" dirty="0">
                          <a:solidFill>
                            <a:srgbClr val="000000"/>
                          </a:solidFill>
                          <a:effectLst/>
                          <a:latin typeface="Calibri"/>
                        </a:rPr>
                        <a:t> </a:t>
                      </a:r>
                    </a:p>
                  </a:txBody>
                  <a:tcPr marL="7507" marR="7507" marT="750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Titolo 2"/>
          <p:cNvSpPr>
            <a:spLocks noGrp="1"/>
          </p:cNvSpPr>
          <p:nvPr>
            <p:ph type="title"/>
          </p:nvPr>
        </p:nvSpPr>
        <p:spPr>
          <a:xfrm>
            <a:off x="457200" y="274638"/>
            <a:ext cx="8229600" cy="706090"/>
          </a:xfrm>
        </p:spPr>
        <p:txBody>
          <a:bodyPr/>
          <a:lstStyle/>
          <a:p>
            <a:pPr algn="ctr"/>
            <a:r>
              <a:rPr lang="it-IT" sz="2400" dirty="0" smtClean="0">
                <a:solidFill>
                  <a:srgbClr val="4E5B6F"/>
                </a:solidFill>
              </a:rPr>
              <a:t>Stratigrafia e Risultati </a:t>
            </a:r>
            <a:r>
              <a:rPr lang="it-IT" sz="2400" dirty="0">
                <a:solidFill>
                  <a:srgbClr val="4E5B6F"/>
                </a:solidFill>
              </a:rPr>
              <a:t>analisi </a:t>
            </a:r>
            <a:r>
              <a:rPr lang="it-IT" sz="2400" dirty="0" smtClean="0">
                <a:solidFill>
                  <a:srgbClr val="4E5B6F"/>
                </a:solidFill>
              </a:rPr>
              <a:t>P2</a:t>
            </a:r>
            <a:endParaRPr lang="it-IT"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Tree>
    <p:extLst>
      <p:ext uri="{BB962C8B-B14F-4D97-AF65-F5344CB8AC3E}">
        <p14:creationId xmlns:p14="http://schemas.microsoft.com/office/powerpoint/2010/main" val="9917866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p:cNvGraphicFramePr>
            <a:graphicFrameLocks noGrp="1"/>
          </p:cNvGraphicFramePr>
          <p:nvPr>
            <p:ph idx="1"/>
          </p:nvPr>
        </p:nvGraphicFramePr>
        <p:xfrm>
          <a:off x="1709280" y="981075"/>
          <a:ext cx="5725439" cy="5026024"/>
        </p:xfrm>
        <a:graphic>
          <a:graphicData uri="http://schemas.openxmlformats.org/drawingml/2006/table">
            <a:tbl>
              <a:tblPr/>
              <a:tblGrid>
                <a:gridCol w="965849"/>
                <a:gridCol w="1441808"/>
                <a:gridCol w="826543"/>
                <a:gridCol w="696525"/>
                <a:gridCol w="538647"/>
                <a:gridCol w="522394"/>
                <a:gridCol w="733673"/>
              </a:tblGrid>
              <a:tr h="606469">
                <a:tc>
                  <a:txBody>
                    <a:bodyPr/>
                    <a:lstStyle/>
                    <a:p>
                      <a:pPr algn="l" fontAlgn="b"/>
                      <a:r>
                        <a:rPr lang="it-IT" sz="800" b="1" i="1" u="none" strike="noStrike">
                          <a:solidFill>
                            <a:srgbClr val="000000"/>
                          </a:solidFill>
                          <a:effectLst/>
                          <a:latin typeface="Calibri"/>
                        </a:rPr>
                        <a:t>Cantiere </a:t>
                      </a:r>
                      <a:r>
                        <a:rPr lang="it-IT" sz="800" b="1" i="0" u="none" strike="noStrike">
                          <a:solidFill>
                            <a:srgbClr val="000000"/>
                          </a:solidFill>
                          <a:effectLst/>
                          <a:latin typeface="Calibri"/>
                        </a:rPr>
                        <a:t> Sito TR 012                        Area ex discarica Polymer</a:t>
                      </a:r>
                      <a:endParaRPr lang="it-IT" sz="800" b="1" i="1" u="none" strike="noStrike">
                        <a:solidFill>
                          <a:srgbClr val="000000"/>
                        </a:solidFill>
                        <a:effectLst/>
                        <a:latin typeface="Calibri"/>
                      </a:endParaRP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1" u="none" strike="noStrike">
                          <a:solidFill>
                            <a:srgbClr val="000000"/>
                          </a:solidFill>
                          <a:effectLst/>
                          <a:latin typeface="Calibri"/>
                        </a:rPr>
                        <a:t>Sondaggio                               </a:t>
                      </a:r>
                      <a:r>
                        <a:rPr lang="it-IT" sz="1000" b="1" i="0" u="none" strike="noStrike">
                          <a:solidFill>
                            <a:srgbClr val="000000"/>
                          </a:solidFill>
                          <a:effectLst/>
                          <a:latin typeface="Calibri"/>
                        </a:rPr>
                        <a:t>P3   </a:t>
                      </a:r>
                      <a:r>
                        <a:rPr lang="it-IT" sz="800" b="1" i="0" u="none" strike="noStrike">
                          <a:solidFill>
                            <a:srgbClr val="000000"/>
                          </a:solidFill>
                          <a:effectLst/>
                          <a:latin typeface="Calibri"/>
                        </a:rPr>
                        <a:t>Testa Pozzo 113,427 m  s.l.m.</a:t>
                      </a:r>
                      <a:endParaRPr lang="it-IT" sz="800" b="1" i="1" u="none" strike="noStrike">
                        <a:solidFill>
                          <a:srgbClr val="000000"/>
                        </a:solidFill>
                        <a:effectLst/>
                        <a:latin typeface="Calibri"/>
                      </a:endParaRP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1" i="1" u="none" strike="noStrike">
                          <a:solidFill>
                            <a:srgbClr val="000000"/>
                          </a:solidFill>
                          <a:effectLst/>
                          <a:latin typeface="Calibri"/>
                        </a:rPr>
                        <a:t>Profondità raggiunta   </a:t>
                      </a:r>
                      <a:r>
                        <a:rPr lang="it-IT" sz="800" b="1" i="0" u="none" strike="noStrike">
                          <a:solidFill>
                            <a:srgbClr val="000000"/>
                          </a:solidFill>
                          <a:effectLst/>
                          <a:latin typeface="Calibri"/>
                        </a:rPr>
                        <a:t>-13,50</a:t>
                      </a:r>
                      <a:endParaRPr lang="it-IT" sz="800" b="1" i="1" u="none" strike="noStrike">
                        <a:solidFill>
                          <a:srgbClr val="000000"/>
                        </a:solidFill>
                        <a:effectLst/>
                        <a:latin typeface="Calibri"/>
                      </a:endParaRP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53109">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1" u="none" strike="noStrike">
                          <a:solidFill>
                            <a:srgbClr val="000000"/>
                          </a:solidFill>
                          <a:effectLst/>
                          <a:latin typeface="Calibri"/>
                        </a:rPr>
                        <a:t>Metodo di perforazione</a:t>
                      </a:r>
                      <a:r>
                        <a:rPr lang="it-IT" sz="800" b="0" i="0" u="none" strike="noStrike">
                          <a:solidFill>
                            <a:srgbClr val="000000"/>
                          </a:solidFill>
                          <a:effectLst/>
                          <a:latin typeface="Calibri"/>
                        </a:rPr>
                        <a:t>        Carotaggio ambientale continuo</a:t>
                      </a:r>
                      <a:endParaRPr lang="it-IT" sz="800" b="0" i="1" u="none" strike="noStrike">
                        <a:solidFill>
                          <a:srgbClr val="000000"/>
                        </a:solidFill>
                        <a:effectLst/>
                        <a:latin typeface="Calibri"/>
                      </a:endParaRP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800" b="0" i="1" u="none" strike="noStrike">
                          <a:solidFill>
                            <a:srgbClr val="000000"/>
                          </a:solidFill>
                          <a:effectLst/>
                          <a:latin typeface="Calibri"/>
                        </a:rPr>
                        <a:t>Data inizio sondaggio</a:t>
                      </a:r>
                    </a:p>
                  </a:txBody>
                  <a:tcPr marL="6971" marR="6971" marT="6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800" b="0" i="1" u="none" strike="noStrike">
                          <a:solidFill>
                            <a:srgbClr val="000000"/>
                          </a:solidFill>
                          <a:effectLst/>
                          <a:latin typeface="Calibri"/>
                        </a:rPr>
                        <a:t>Data fine sondaggio</a:t>
                      </a:r>
                    </a:p>
                  </a:txBody>
                  <a:tcPr marL="6971" marR="6971" marT="69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6720">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1" u="none" strike="noStrike">
                          <a:solidFill>
                            <a:srgbClr val="000000"/>
                          </a:solidFill>
                          <a:effectLst/>
                          <a:latin typeface="Calibri"/>
                        </a:rPr>
                        <a:t>Insatallazioni</a:t>
                      </a:r>
                      <a:r>
                        <a:rPr lang="it-IT" sz="800" b="0" i="0" u="none" strike="noStrike">
                          <a:solidFill>
                            <a:srgbClr val="000000"/>
                          </a:solidFill>
                          <a:effectLst/>
                          <a:latin typeface="Calibri"/>
                        </a:rPr>
                        <a:t>   Piezometro</a:t>
                      </a:r>
                      <a:endParaRPr lang="it-IT" sz="800" b="0" i="1" u="none" strike="noStrike">
                        <a:solidFill>
                          <a:srgbClr val="000000"/>
                        </a:solidFill>
                        <a:effectLst/>
                        <a:latin typeface="Calibri"/>
                      </a:endParaRP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it-IT" sz="800" b="0" i="1" u="none" strike="noStrike">
                          <a:solidFill>
                            <a:srgbClr val="000000"/>
                          </a:solidFill>
                          <a:effectLst/>
                          <a:latin typeface="Calibri"/>
                        </a:rPr>
                        <a:t>Resp tecnico </a:t>
                      </a:r>
                      <a:r>
                        <a:rPr lang="it-IT" sz="800" b="0" i="0" u="none" strike="noStrike">
                          <a:solidFill>
                            <a:srgbClr val="000000"/>
                          </a:solidFill>
                          <a:effectLst/>
                          <a:latin typeface="Calibri"/>
                        </a:rPr>
                        <a:t>Geologo               Raffaela Petralla</a:t>
                      </a:r>
                      <a:endParaRPr lang="it-IT" sz="800" b="0" i="1" u="none" strike="noStrike">
                        <a:solidFill>
                          <a:srgbClr val="000000"/>
                        </a:solidFill>
                        <a:effectLst/>
                        <a:latin typeface="Calibri"/>
                      </a:endParaRP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r>
              <a:tr h="139418">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9418">
                <a:tc>
                  <a:txBody>
                    <a:bodyPr/>
                    <a:lstStyle/>
                    <a:p>
                      <a:pPr algn="ctr" fontAlgn="ctr"/>
                      <a:r>
                        <a:rPr lang="it-IT" sz="800" b="1" i="0" u="none" strike="noStrike">
                          <a:solidFill>
                            <a:srgbClr val="000000"/>
                          </a:solidFill>
                          <a:effectLst/>
                          <a:latin typeface="Calibri"/>
                        </a:rPr>
                        <a:t>Litologia</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Descrizione</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Campioni</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 Rivestimento</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Falda</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Attrezzato</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Superamenti</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673">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8C0"/>
                    </a:solidFill>
                  </a:tcPr>
                </a:tc>
                <a:tc>
                  <a:txBody>
                    <a:bodyPr/>
                    <a:lstStyle/>
                    <a:p>
                      <a:pPr algn="l" fontAlgn="b"/>
                      <a:r>
                        <a:rPr lang="it-IT" sz="800" b="0" i="0" u="none" strike="noStrike">
                          <a:solidFill>
                            <a:srgbClr val="000000"/>
                          </a:solidFill>
                          <a:effectLst/>
                          <a:latin typeface="Calibri"/>
                        </a:rPr>
                        <a:t>Materiale A                              Riporto 0,2 -1,3 m (materiale misto naturale e demolizione)        </a:t>
                      </a:r>
                      <a:r>
                        <a:rPr lang="it-IT" sz="800" b="0" i="1" u="none" strike="noStrike">
                          <a:solidFill>
                            <a:srgbClr val="000000"/>
                          </a:solidFill>
                          <a:effectLst/>
                          <a:latin typeface="Calibri"/>
                        </a:rPr>
                        <a:t>terreno</a:t>
                      </a:r>
                      <a:r>
                        <a:rPr lang="it-IT" sz="800" b="0" i="0" u="none" strike="noStrike">
                          <a:solidFill>
                            <a:srgbClr val="000000"/>
                          </a:solidFill>
                          <a:effectLst/>
                          <a:latin typeface="Calibri"/>
                        </a:rPr>
                        <a:t> </a:t>
                      </a:r>
                      <a:r>
                        <a:rPr lang="it-IT" sz="800" b="0" i="1" u="none" strike="noStrike">
                          <a:solidFill>
                            <a:srgbClr val="000000"/>
                          </a:solidFill>
                          <a:effectLst/>
                          <a:latin typeface="Calibri"/>
                        </a:rPr>
                        <a:t>vegetale 0-0,20 m</a:t>
                      </a:r>
                      <a:endParaRPr lang="it-IT" sz="800" b="0" i="0" u="none" strike="noStrike">
                        <a:solidFill>
                          <a:srgbClr val="000000"/>
                        </a:solidFill>
                        <a:effectLst/>
                        <a:latin typeface="Calibri"/>
                      </a:endParaRP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0" u="none" strike="noStrike">
                          <a:solidFill>
                            <a:srgbClr val="000000"/>
                          </a:solidFill>
                          <a:effectLst/>
                          <a:latin typeface="Calibri"/>
                        </a:rPr>
                        <a:t>(0,00-1,00 ) suolo</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FF0000"/>
                          </a:solidFill>
                          <a:effectLst/>
                          <a:latin typeface="Calibri"/>
                        </a:rPr>
                        <a:t> </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0160">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C4DD"/>
                    </a:solidFill>
                  </a:tcPr>
                </a:tc>
                <a:tc>
                  <a:txBody>
                    <a:bodyPr/>
                    <a:lstStyle/>
                    <a:p>
                      <a:pPr algn="l" fontAlgn="b"/>
                      <a:r>
                        <a:rPr lang="it-IT" sz="800" b="0" i="0" u="none" strike="noStrike">
                          <a:solidFill>
                            <a:srgbClr val="000000"/>
                          </a:solidFill>
                          <a:effectLst/>
                          <a:latin typeface="Calibri"/>
                        </a:rPr>
                        <a:t>Materiale B                                            (-1,3-5,2)                                              (materiale fine costituito da cenere grigio chiara saturo di acqua molto plastico ed estremamente omogeneo)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0" i="0" u="none" strike="noStrike">
                          <a:solidFill>
                            <a:srgbClr val="000000"/>
                          </a:solidFill>
                          <a:effectLst/>
                          <a:latin typeface="Calibri"/>
                        </a:rPr>
                        <a:t> </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024723">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8F90"/>
                    </a:solidFill>
                  </a:tcPr>
                </a:tc>
                <a:tc>
                  <a:txBody>
                    <a:bodyPr/>
                    <a:lstStyle/>
                    <a:p>
                      <a:pPr algn="l" fontAlgn="b"/>
                      <a:r>
                        <a:rPr lang="it-IT" sz="800" b="0" i="0" u="none" strike="noStrike">
                          <a:solidFill>
                            <a:srgbClr val="000000"/>
                          </a:solidFill>
                          <a:effectLst/>
                          <a:latin typeface="Calibri"/>
                        </a:rPr>
                        <a:t>Materiale C                                               (-5,2-6,8) materiale argilloso sabbioso verde con numerosi clasti (non plastico e non saturo)                        Alla profondità di -6,5 -6,8 si è rinvenuto un livello argilloso nerastro campionato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0" u="none" strike="noStrike">
                          <a:solidFill>
                            <a:srgbClr val="000000"/>
                          </a:solidFill>
                          <a:effectLst/>
                          <a:latin typeface="Calibri"/>
                        </a:rPr>
                        <a:t>(-5,2 - 5,6 ) Rifiuto                             (-6,5-6,8)    Rifiuto</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0" i="0" u="none" strike="noStrike">
                          <a:solidFill>
                            <a:srgbClr val="000000"/>
                          </a:solidFill>
                          <a:effectLst/>
                          <a:latin typeface="Calibri"/>
                        </a:rPr>
                        <a:t> </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8334">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l" fontAlgn="ctr"/>
                      <a:r>
                        <a:rPr lang="it-IT" sz="800" b="0" i="0" u="none" strike="noStrike">
                          <a:solidFill>
                            <a:srgbClr val="000000"/>
                          </a:solidFill>
                          <a:effectLst/>
                          <a:latin typeface="Calibri"/>
                        </a:rPr>
                        <a:t>(-6,80 -13,50 m) ghiaia con interstrati argillo/sabbiosi                      (-13,3 -13,5m)     livello argilloso                                       </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0" u="none" strike="noStrike">
                          <a:solidFill>
                            <a:srgbClr val="000000"/>
                          </a:solidFill>
                          <a:effectLst/>
                          <a:latin typeface="Calibri"/>
                        </a:rPr>
                        <a:t>(-9,30-9,5)suolo frangia capillare</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0" u="none" strike="noStrike">
                          <a:solidFill>
                            <a:srgbClr val="000000"/>
                          </a:solidFill>
                          <a:effectLst/>
                          <a:latin typeface="Calibri"/>
                        </a:rPr>
                        <a:t>(-11,32 TP)</a:t>
                      </a:r>
                    </a:p>
                  </a:txBody>
                  <a:tcPr marL="6971" marR="6971" marT="69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dirty="0">
                          <a:solidFill>
                            <a:srgbClr val="000000"/>
                          </a:solidFill>
                          <a:effectLst/>
                          <a:latin typeface="Calibri"/>
                        </a:rPr>
                        <a:t> </a:t>
                      </a:r>
                    </a:p>
                  </a:txBody>
                  <a:tcPr marL="6971" marR="6971" marT="69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Titolo 2"/>
          <p:cNvSpPr>
            <a:spLocks noGrp="1"/>
          </p:cNvSpPr>
          <p:nvPr>
            <p:ph type="title"/>
          </p:nvPr>
        </p:nvSpPr>
        <p:spPr>
          <a:xfrm>
            <a:off x="457200" y="274638"/>
            <a:ext cx="8229600" cy="778098"/>
          </a:xfrm>
        </p:spPr>
        <p:txBody>
          <a:bodyPr/>
          <a:lstStyle/>
          <a:p>
            <a:pPr algn="ctr"/>
            <a:r>
              <a:rPr lang="it-IT" sz="2400" dirty="0" smtClean="0">
                <a:solidFill>
                  <a:srgbClr val="4E5B6F"/>
                </a:solidFill>
              </a:rPr>
              <a:t>Stratigrafia e Risultati </a:t>
            </a:r>
            <a:r>
              <a:rPr lang="it-IT" sz="2400" dirty="0">
                <a:solidFill>
                  <a:srgbClr val="4E5B6F"/>
                </a:solidFill>
              </a:rPr>
              <a:t>analisi </a:t>
            </a:r>
            <a:r>
              <a:rPr lang="it-IT" sz="2400" dirty="0" smtClean="0">
                <a:solidFill>
                  <a:srgbClr val="4E5B6F"/>
                </a:solidFill>
              </a:rPr>
              <a:t>P3</a:t>
            </a:r>
            <a:endParaRPr lang="it-IT"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Tree>
    <p:extLst>
      <p:ext uri="{BB962C8B-B14F-4D97-AF65-F5344CB8AC3E}">
        <p14:creationId xmlns:p14="http://schemas.microsoft.com/office/powerpoint/2010/main" val="1904946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57200" y="274638"/>
            <a:ext cx="8229600" cy="706090"/>
          </a:xfrm>
        </p:spPr>
        <p:txBody>
          <a:bodyPr/>
          <a:lstStyle/>
          <a:p>
            <a:pPr algn="ctr"/>
            <a:r>
              <a:rPr lang="it-IT" sz="2400" dirty="0">
                <a:solidFill>
                  <a:srgbClr val="4E5B6F"/>
                </a:solidFill>
              </a:rPr>
              <a:t>Risultati analisi </a:t>
            </a:r>
            <a:r>
              <a:rPr lang="it-IT" sz="2400" dirty="0" smtClean="0">
                <a:solidFill>
                  <a:srgbClr val="4E5B6F"/>
                </a:solidFill>
              </a:rPr>
              <a:t>P4</a:t>
            </a:r>
            <a:endParaRPr lang="it-IT"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graphicFrame>
        <p:nvGraphicFramePr>
          <p:cNvPr id="7" name="Segnaposto contenuto 6"/>
          <p:cNvGraphicFramePr>
            <a:graphicFrameLocks noGrp="1"/>
          </p:cNvGraphicFramePr>
          <p:nvPr>
            <p:ph idx="1"/>
            <p:extLst/>
          </p:nvPr>
        </p:nvGraphicFramePr>
        <p:xfrm>
          <a:off x="1753198" y="1478323"/>
          <a:ext cx="5637603" cy="4531593"/>
        </p:xfrm>
        <a:graphic>
          <a:graphicData uri="http://schemas.openxmlformats.org/drawingml/2006/table">
            <a:tbl>
              <a:tblPr/>
              <a:tblGrid>
                <a:gridCol w="908011"/>
                <a:gridCol w="1454581"/>
                <a:gridCol w="837486"/>
                <a:gridCol w="634726"/>
                <a:gridCol w="628115"/>
                <a:gridCol w="520123"/>
                <a:gridCol w="654561"/>
              </a:tblGrid>
              <a:tr h="397014">
                <a:tc>
                  <a:txBody>
                    <a:bodyPr/>
                    <a:lstStyle/>
                    <a:p>
                      <a:pPr algn="l" fontAlgn="b"/>
                      <a:r>
                        <a:rPr lang="it-IT" sz="800" b="1" i="1" u="none" strike="noStrike" dirty="0">
                          <a:solidFill>
                            <a:srgbClr val="000000"/>
                          </a:solidFill>
                          <a:effectLst/>
                          <a:latin typeface="Calibri"/>
                        </a:rPr>
                        <a:t>Cantiere </a:t>
                      </a:r>
                      <a:r>
                        <a:rPr lang="it-IT" sz="800" b="1" i="0" u="none" strike="noStrike" dirty="0">
                          <a:solidFill>
                            <a:srgbClr val="000000"/>
                          </a:solidFill>
                          <a:effectLst/>
                          <a:latin typeface="Calibri"/>
                        </a:rPr>
                        <a:t> Sito TR 012                        Area ex discarica </a:t>
                      </a:r>
                      <a:r>
                        <a:rPr lang="it-IT" sz="800" b="1" i="0" u="none" strike="noStrike" dirty="0" err="1">
                          <a:solidFill>
                            <a:srgbClr val="000000"/>
                          </a:solidFill>
                          <a:effectLst/>
                          <a:latin typeface="Calibri"/>
                        </a:rPr>
                        <a:t>Polymer</a:t>
                      </a:r>
                      <a:endParaRPr lang="it-IT" sz="800" b="1" i="1" u="none" strike="noStrike" dirty="0">
                        <a:solidFill>
                          <a:srgbClr val="000000"/>
                        </a:solidFill>
                        <a:effectLst/>
                        <a:latin typeface="Calibri"/>
                      </a:endParaRP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1" u="none" strike="noStrike">
                          <a:solidFill>
                            <a:srgbClr val="000000"/>
                          </a:solidFill>
                          <a:effectLst/>
                          <a:latin typeface="Calibri"/>
                        </a:rPr>
                        <a:t>Sondaggio                               </a:t>
                      </a:r>
                      <a:r>
                        <a:rPr lang="it-IT" sz="1000" b="1" i="0" u="none" strike="noStrike">
                          <a:solidFill>
                            <a:srgbClr val="000000"/>
                          </a:solidFill>
                          <a:effectLst/>
                          <a:latin typeface="Calibri"/>
                        </a:rPr>
                        <a:t>P4     </a:t>
                      </a:r>
                      <a:r>
                        <a:rPr lang="it-IT" sz="800" b="1" i="0" u="none" strike="noStrike">
                          <a:solidFill>
                            <a:srgbClr val="000000"/>
                          </a:solidFill>
                          <a:effectLst/>
                          <a:latin typeface="Calibri"/>
                        </a:rPr>
                        <a:t>Testa Pozzo 113,991 m  s.l.m.</a:t>
                      </a:r>
                      <a:endParaRPr lang="it-IT" sz="800" b="1" i="1" u="none" strike="noStrike">
                        <a:solidFill>
                          <a:srgbClr val="000000"/>
                        </a:solidFill>
                        <a:effectLst/>
                        <a:latin typeface="Calibri"/>
                      </a:endParaRP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1" i="1" u="none" strike="noStrike">
                          <a:solidFill>
                            <a:srgbClr val="000000"/>
                          </a:solidFill>
                          <a:effectLst/>
                          <a:latin typeface="Calibri"/>
                        </a:rPr>
                        <a:t>Profondità raggiunta </a:t>
                      </a:r>
                      <a:r>
                        <a:rPr lang="it-IT" sz="800" b="1" i="0" u="none" strike="noStrike">
                          <a:solidFill>
                            <a:srgbClr val="000000"/>
                          </a:solidFill>
                          <a:effectLst/>
                          <a:latin typeface="Calibri"/>
                        </a:rPr>
                        <a:t>-13,50</a:t>
                      </a:r>
                      <a:endParaRPr lang="it-IT" sz="800" b="1" i="1" u="none" strike="noStrike">
                        <a:solidFill>
                          <a:srgbClr val="000000"/>
                        </a:solidFill>
                        <a:effectLst/>
                        <a:latin typeface="Calibri"/>
                      </a:endParaRP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3631">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1" u="none" strike="noStrike">
                          <a:solidFill>
                            <a:srgbClr val="000000"/>
                          </a:solidFill>
                          <a:effectLst/>
                          <a:latin typeface="Calibri"/>
                        </a:rPr>
                        <a:t>Metodo di perforazione</a:t>
                      </a:r>
                      <a:r>
                        <a:rPr lang="it-IT" sz="800" b="0" i="0" u="none" strike="noStrike">
                          <a:solidFill>
                            <a:srgbClr val="000000"/>
                          </a:solidFill>
                          <a:effectLst/>
                          <a:latin typeface="Calibri"/>
                        </a:rPr>
                        <a:t>        Carotaggio ambientale continuo</a:t>
                      </a:r>
                      <a:endParaRPr lang="it-IT" sz="800" b="0" i="1" u="none" strike="noStrike">
                        <a:solidFill>
                          <a:srgbClr val="000000"/>
                        </a:solidFill>
                        <a:effectLst/>
                        <a:latin typeface="Calibri"/>
                      </a:endParaRP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800" b="0" i="1" u="none" strike="noStrike">
                          <a:solidFill>
                            <a:srgbClr val="000000"/>
                          </a:solidFill>
                          <a:effectLst/>
                          <a:latin typeface="Calibri"/>
                        </a:rPr>
                        <a:t>Data inizio sondaggio</a:t>
                      </a:r>
                    </a:p>
                  </a:txBody>
                  <a:tcPr marL="6617" marR="6617" marT="66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800" b="0" i="1" u="none" strike="noStrike">
                          <a:solidFill>
                            <a:srgbClr val="000000"/>
                          </a:solidFill>
                          <a:effectLst/>
                          <a:latin typeface="Calibri"/>
                        </a:rPr>
                        <a:t>Data fine sondaggio</a:t>
                      </a:r>
                    </a:p>
                  </a:txBody>
                  <a:tcPr marL="6617" marR="6617" marT="661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4825">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1" u="none" strike="noStrike">
                          <a:solidFill>
                            <a:srgbClr val="000000"/>
                          </a:solidFill>
                          <a:effectLst/>
                          <a:latin typeface="Calibri"/>
                        </a:rPr>
                        <a:t>Insatallazioni</a:t>
                      </a:r>
                      <a:r>
                        <a:rPr lang="it-IT" sz="800" b="0" i="0" u="none" strike="noStrike">
                          <a:solidFill>
                            <a:srgbClr val="000000"/>
                          </a:solidFill>
                          <a:effectLst/>
                          <a:latin typeface="Calibri"/>
                        </a:rPr>
                        <a:t>   Piezometro</a:t>
                      </a:r>
                      <a:endParaRPr lang="it-IT" sz="800" b="0" i="1" u="none" strike="noStrike">
                        <a:solidFill>
                          <a:srgbClr val="000000"/>
                        </a:solidFill>
                        <a:effectLst/>
                        <a:latin typeface="Calibri"/>
                      </a:endParaRP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b"/>
                      <a:r>
                        <a:rPr lang="it-IT" sz="800" b="0" i="1" u="none" strike="noStrike">
                          <a:solidFill>
                            <a:srgbClr val="000000"/>
                          </a:solidFill>
                          <a:effectLst/>
                          <a:latin typeface="Calibri"/>
                        </a:rPr>
                        <a:t>Resp tecnico </a:t>
                      </a:r>
                      <a:r>
                        <a:rPr lang="it-IT" sz="800" b="0" i="0" u="none" strike="noStrike">
                          <a:solidFill>
                            <a:srgbClr val="000000"/>
                          </a:solidFill>
                          <a:effectLst/>
                          <a:latin typeface="Calibri"/>
                        </a:rPr>
                        <a:t>Geologo               Raffaela Petralla</a:t>
                      </a:r>
                      <a:endParaRPr lang="it-IT" sz="800" b="0" i="1" u="none" strike="noStrike">
                        <a:solidFill>
                          <a:srgbClr val="000000"/>
                        </a:solidFill>
                        <a:effectLst/>
                        <a:latin typeface="Calibri"/>
                      </a:endParaRP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t-IT"/>
                    </a:p>
                  </a:txBody>
                  <a:tcPr/>
                </a:tc>
              </a:tr>
              <a:tr h="132338">
                <a:tc>
                  <a:txBody>
                    <a:bodyPr/>
                    <a:lstStyle/>
                    <a:p>
                      <a:pPr algn="ctr" fontAlgn="ctr"/>
                      <a:r>
                        <a:rPr lang="it-IT" sz="800" b="1" i="0" u="none" strike="noStrike">
                          <a:solidFill>
                            <a:srgbClr val="000000"/>
                          </a:solidFill>
                          <a:effectLst/>
                          <a:latin typeface="Calibri"/>
                        </a:rPr>
                        <a:t>Litologia</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Descrizione</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Campioni</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 Rivestimento</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Falda</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Attrezzato</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000000"/>
                          </a:solidFill>
                          <a:effectLst/>
                          <a:latin typeface="Calibri"/>
                        </a:rPr>
                        <a:t>Superamenti</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8904">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D8C0"/>
                    </a:solidFill>
                  </a:tcPr>
                </a:tc>
                <a:tc>
                  <a:txBody>
                    <a:bodyPr/>
                    <a:lstStyle/>
                    <a:p>
                      <a:pPr algn="l" fontAlgn="b"/>
                      <a:r>
                        <a:rPr lang="it-IT" sz="800" b="0" i="0" u="none" strike="noStrike">
                          <a:solidFill>
                            <a:srgbClr val="000000"/>
                          </a:solidFill>
                          <a:effectLst/>
                          <a:latin typeface="Calibri"/>
                        </a:rPr>
                        <a:t>Materiale A                                            Riporto 0,0 -1,9 m (materiale misto naturale e demolizione)          </a:t>
                      </a:r>
                      <a:r>
                        <a:rPr lang="it-IT" sz="800" b="0" i="1" u="none" strike="noStrike">
                          <a:solidFill>
                            <a:srgbClr val="000000"/>
                          </a:solidFill>
                          <a:effectLst/>
                          <a:latin typeface="Calibri"/>
                        </a:rPr>
                        <a:t>terreno</a:t>
                      </a:r>
                      <a:r>
                        <a:rPr lang="it-IT" sz="800" b="0" i="0" u="none" strike="noStrike">
                          <a:solidFill>
                            <a:srgbClr val="000000"/>
                          </a:solidFill>
                          <a:effectLst/>
                          <a:latin typeface="Calibri"/>
                        </a:rPr>
                        <a:t> </a:t>
                      </a:r>
                      <a:r>
                        <a:rPr lang="it-IT" sz="800" b="0" i="1" u="none" strike="noStrike">
                          <a:solidFill>
                            <a:srgbClr val="000000"/>
                          </a:solidFill>
                          <a:effectLst/>
                          <a:latin typeface="Calibri"/>
                        </a:rPr>
                        <a:t>vegetale 0-0,20 m</a:t>
                      </a:r>
                      <a:endParaRPr lang="it-IT" sz="800" b="0" i="0" u="none" strike="noStrike">
                        <a:solidFill>
                          <a:srgbClr val="000000"/>
                        </a:solidFill>
                        <a:effectLst/>
                        <a:latin typeface="Calibri"/>
                      </a:endParaRP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0" u="none" strike="noStrike">
                          <a:solidFill>
                            <a:srgbClr val="000000"/>
                          </a:solidFill>
                          <a:effectLst/>
                          <a:latin typeface="Calibri"/>
                        </a:rPr>
                        <a:t>(0,00-1,00 ) suolo</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1" i="0" u="none" strike="noStrike">
                          <a:solidFill>
                            <a:srgbClr val="FF0000"/>
                          </a:solidFill>
                          <a:effectLst/>
                          <a:latin typeface="Calibri"/>
                        </a:rPr>
                        <a:t> </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53581">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C4DD"/>
                    </a:solidFill>
                  </a:tcPr>
                </a:tc>
                <a:tc>
                  <a:txBody>
                    <a:bodyPr/>
                    <a:lstStyle/>
                    <a:p>
                      <a:pPr algn="l" fontAlgn="b"/>
                      <a:r>
                        <a:rPr lang="it-IT" sz="800" b="0" i="0" u="none" strike="noStrike">
                          <a:solidFill>
                            <a:srgbClr val="000000"/>
                          </a:solidFill>
                          <a:effectLst/>
                          <a:latin typeface="Calibri"/>
                        </a:rPr>
                        <a:t>Materiale B                                                 (-1,9-5,9)                                              (materiale fine costituito da cenere grigio chiara saturo di acqua molto plastico ed estremamente omogeneo)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800" b="0" i="0" u="none" strike="noStrike">
                          <a:solidFill>
                            <a:srgbClr val="000000"/>
                          </a:solidFill>
                          <a:effectLst/>
                          <a:latin typeface="Calibri"/>
                        </a:rPr>
                        <a:t> </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11640">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8F90"/>
                    </a:solidFill>
                  </a:tcPr>
                </a:tc>
                <a:tc>
                  <a:txBody>
                    <a:bodyPr/>
                    <a:lstStyle/>
                    <a:p>
                      <a:pPr algn="l" fontAlgn="b"/>
                      <a:r>
                        <a:rPr lang="it-IT" sz="800" b="0" i="0" u="none" strike="noStrike">
                          <a:solidFill>
                            <a:srgbClr val="000000"/>
                          </a:solidFill>
                          <a:effectLst/>
                          <a:latin typeface="Calibri"/>
                        </a:rPr>
                        <a:t>Materiale C        (-5,9-9,5)                               materiale argilloso verdastro con numerosi clasti e laterizi                          (-5,9-6,9)                                                                    dalla profondità di -6,9 a -9,5 si è rinvenuto un livello argilloso nerastro ricco di clasti arrotondati carbonatici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0" u="none" strike="noStrike">
                          <a:solidFill>
                            <a:srgbClr val="000000"/>
                          </a:solidFill>
                          <a:effectLst/>
                          <a:latin typeface="Calibri"/>
                        </a:rPr>
                        <a:t>(-6,5 - 6,80)   Rifiuto                             (-8,0 - 8,40)   Rifiuto</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4028">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F7F7"/>
                    </a:solidFill>
                  </a:tcPr>
                </a:tc>
                <a:tc>
                  <a:txBody>
                    <a:bodyPr/>
                    <a:lstStyle/>
                    <a:p>
                      <a:pPr algn="l" fontAlgn="ctr"/>
                      <a:r>
                        <a:rPr lang="it-IT" sz="800" b="0" i="0" u="none" strike="noStrike">
                          <a:solidFill>
                            <a:srgbClr val="000000"/>
                          </a:solidFill>
                          <a:effectLst/>
                          <a:latin typeface="Calibri"/>
                        </a:rPr>
                        <a:t>(-9,5 -13,50 m) ghiaia con interstrati argillo/sabbiosi                          </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0" u="none" strike="noStrike">
                          <a:solidFill>
                            <a:srgbClr val="000000"/>
                          </a:solidFill>
                          <a:effectLst/>
                          <a:latin typeface="Calibri"/>
                        </a:rPr>
                        <a:t>(-10 -10,50) suolo</a:t>
                      </a: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800" b="0" i="0" u="none" strike="noStrike" dirty="0">
                          <a:solidFill>
                            <a:srgbClr val="000000"/>
                          </a:solidFill>
                          <a:effectLst/>
                          <a:latin typeface="Calibri"/>
                        </a:rPr>
                        <a:t>(-12,0 </a:t>
                      </a:r>
                      <a:r>
                        <a:rPr lang="it-IT" sz="800" b="0" i="0" u="none" strike="noStrike" dirty="0" err="1" smtClean="0">
                          <a:solidFill>
                            <a:srgbClr val="000000"/>
                          </a:solidFill>
                          <a:effectLst/>
                          <a:latin typeface="Calibri"/>
                        </a:rPr>
                        <a:t>wt</a:t>
                      </a:r>
                      <a:r>
                        <a:rPr lang="it-IT" sz="800" b="0" i="0" u="none" strike="noStrike" dirty="0" smtClean="0">
                          <a:solidFill>
                            <a:srgbClr val="000000"/>
                          </a:solidFill>
                          <a:effectLst/>
                          <a:latin typeface="Calibri"/>
                        </a:rPr>
                        <a:t>)</a:t>
                      </a:r>
                      <a:endParaRPr lang="it-IT" sz="800" b="0" i="0" u="none" strike="noStrike" dirty="0">
                        <a:solidFill>
                          <a:srgbClr val="000000"/>
                        </a:solidFill>
                        <a:effectLst/>
                        <a:latin typeface="Calibri"/>
                      </a:endParaRPr>
                    </a:p>
                  </a:txBody>
                  <a:tcPr marL="6617" marR="6617" marT="6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800" b="0" i="0" u="none" strike="noStrike" dirty="0">
                          <a:solidFill>
                            <a:srgbClr val="000000"/>
                          </a:solidFill>
                          <a:effectLst/>
                          <a:latin typeface="Calibri"/>
                        </a:rPr>
                        <a:t> </a:t>
                      </a:r>
                    </a:p>
                  </a:txBody>
                  <a:tcPr marL="6617" marR="6617" marT="661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93385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3508" y="1700808"/>
            <a:ext cx="7066279" cy="4104456"/>
          </a:xfrm>
        </p:spPr>
      </p:pic>
      <p:sp>
        <p:nvSpPr>
          <p:cNvPr id="3" name="Titolo 2"/>
          <p:cNvSpPr>
            <a:spLocks noGrp="1"/>
          </p:cNvSpPr>
          <p:nvPr>
            <p:ph type="title"/>
          </p:nvPr>
        </p:nvSpPr>
        <p:spPr/>
        <p:txBody>
          <a:bodyPr>
            <a:normAutofit fontScale="90000"/>
          </a:bodyPr>
          <a:lstStyle/>
          <a:p>
            <a:pPr algn="ctr"/>
            <a:r>
              <a:rPr lang="it-IT" sz="2700" dirty="0" smtClean="0"/>
              <a:t>Concentrazioni soglia di contaminazione acque sotterranee</a:t>
            </a:r>
            <a:br>
              <a:rPr lang="it-IT" sz="2700" dirty="0" smtClean="0"/>
            </a:br>
            <a:r>
              <a:rPr lang="it-IT" sz="2700" dirty="0" err="1" smtClean="0"/>
              <a:t>Tab</a:t>
            </a:r>
            <a:r>
              <a:rPr lang="it-IT" sz="2700" dirty="0" smtClean="0"/>
              <a:t>. 2 della parte IV del </a:t>
            </a:r>
            <a:r>
              <a:rPr lang="it-IT" sz="2700" dirty="0" err="1" smtClean="0"/>
              <a:t>D.Lgs.</a:t>
            </a:r>
            <a:r>
              <a:rPr lang="it-IT" sz="2700" dirty="0" smtClean="0"/>
              <a:t> 152/2006</a:t>
            </a:r>
            <a:endParaRPr lang="it-IT" sz="2700" dirty="0"/>
          </a:p>
        </p:txBody>
      </p:sp>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6" name="Rettangolo 5"/>
          <p:cNvSpPr/>
          <p:nvPr/>
        </p:nvSpPr>
        <p:spPr>
          <a:xfrm>
            <a:off x="3039368" y="3244334"/>
            <a:ext cx="3065263" cy="369332"/>
          </a:xfrm>
          <a:prstGeom prst="rect">
            <a:avLst/>
          </a:prstGeom>
        </p:spPr>
        <p:txBody>
          <a:bodyPr wrap="none">
            <a:spAutoFit/>
          </a:bodyPr>
          <a:lstStyle/>
          <a:p>
            <a:r>
              <a:rPr lang="it-IT" dirty="0"/>
              <a:t>Nessun superamento CSC</a:t>
            </a:r>
          </a:p>
        </p:txBody>
      </p:sp>
    </p:spTree>
    <p:extLst>
      <p:ext uri="{BB962C8B-B14F-4D97-AF65-F5344CB8AC3E}">
        <p14:creationId xmlns:p14="http://schemas.microsoft.com/office/powerpoint/2010/main" val="717450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27" y="980728"/>
            <a:ext cx="3007221" cy="427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3491880" y="836712"/>
            <a:ext cx="5256584" cy="1200329"/>
          </a:xfrm>
          <a:prstGeom prst="rect">
            <a:avLst/>
          </a:prstGeom>
          <a:noFill/>
        </p:spPr>
        <p:txBody>
          <a:bodyPr wrap="square" rtlCol="0">
            <a:spAutoFit/>
          </a:bodyPr>
          <a:lstStyle/>
          <a:p>
            <a:pPr algn="just"/>
            <a:r>
              <a:rPr lang="it-IT" sz="2400" dirty="0" smtClean="0">
                <a:latin typeface="Arial" panose="020B0604020202020204" pitchFamily="34" charset="0"/>
                <a:cs typeface="Arial" panose="020B0604020202020204" pitchFamily="34" charset="0"/>
              </a:rPr>
              <a:t>Il piano per la bonifica delle aree inquinate è parte integrante del Piano Regionale per la Gestione dei Rifiuti</a:t>
            </a:r>
          </a:p>
        </p:txBody>
      </p:sp>
      <p:sp>
        <p:nvSpPr>
          <p:cNvPr id="7" name="CasellaDiTesto 6"/>
          <p:cNvSpPr txBox="1"/>
          <p:nvPr/>
        </p:nvSpPr>
        <p:spPr>
          <a:xfrm>
            <a:off x="3491880" y="2611887"/>
            <a:ext cx="5544616" cy="3416320"/>
          </a:xfrm>
          <a:prstGeom prst="rect">
            <a:avLst/>
          </a:prstGeom>
          <a:noFill/>
        </p:spPr>
        <p:txBody>
          <a:bodyPr wrap="square" rtlCol="0">
            <a:spAutoFit/>
          </a:bodyPr>
          <a:lstStyle/>
          <a:p>
            <a:r>
              <a:rPr lang="it-IT" sz="2400" dirty="0" smtClean="0">
                <a:latin typeface="Arial" panose="020B0604020202020204" pitchFamily="34" charset="0"/>
                <a:cs typeface="Arial" panose="020B0604020202020204" pitchFamily="34" charset="0"/>
              </a:rPr>
              <a:t>Contiene i seguenti elenchi:</a:t>
            </a:r>
          </a:p>
          <a:p>
            <a:pPr marL="285750" indent="-285750">
              <a:buFont typeface="Arial" panose="020B0604020202020204" pitchFamily="34" charset="0"/>
              <a:buChar char="•"/>
            </a:pPr>
            <a:r>
              <a:rPr lang="it-IT" sz="2400" dirty="0" smtClean="0">
                <a:latin typeface="Arial" panose="020B0604020202020204" pitchFamily="34" charset="0"/>
                <a:cs typeface="Arial" panose="020B0604020202020204" pitchFamily="34" charset="0"/>
              </a:rPr>
              <a:t>I siti privati</a:t>
            </a:r>
          </a:p>
          <a:p>
            <a:pPr marL="285750" indent="-285750">
              <a:buFont typeface="Arial" panose="020B0604020202020204" pitchFamily="34" charset="0"/>
              <a:buChar char="•"/>
            </a:pPr>
            <a:r>
              <a:rPr lang="it-IT" sz="2400" dirty="0" smtClean="0">
                <a:latin typeface="Arial" panose="020B0604020202020204" pitchFamily="34" charset="0"/>
                <a:cs typeface="Arial" panose="020B0604020202020204" pitchFamily="34" charset="0"/>
              </a:rPr>
              <a:t>I siti di interesse pubblico – LISTA A1</a:t>
            </a:r>
          </a:p>
          <a:p>
            <a:pPr marL="285750" indent="-285750">
              <a:buFont typeface="Arial" panose="020B0604020202020204" pitchFamily="34" charset="0"/>
              <a:buChar char="•"/>
            </a:pPr>
            <a:r>
              <a:rPr lang="it-IT" sz="2400" dirty="0" smtClean="0">
                <a:latin typeface="Arial" panose="020B0604020202020204" pitchFamily="34" charset="0"/>
                <a:cs typeface="Arial" panose="020B0604020202020204" pitchFamily="34" charset="0"/>
              </a:rPr>
              <a:t>I siti a forte presunzione di contaminazione –LISTA A2</a:t>
            </a:r>
          </a:p>
          <a:p>
            <a:pPr marL="285750" indent="-285750">
              <a:buFont typeface="Arial" panose="020B0604020202020204" pitchFamily="34" charset="0"/>
              <a:buChar char="•"/>
            </a:pPr>
            <a:r>
              <a:rPr lang="it-IT" sz="2400" dirty="0" smtClean="0">
                <a:latin typeface="Arial" panose="020B0604020202020204" pitchFamily="34" charset="0"/>
                <a:cs typeface="Arial" panose="020B0604020202020204" pitchFamily="34" charset="0"/>
              </a:rPr>
              <a:t>Aree vaste – LISTA A4</a:t>
            </a:r>
          </a:p>
          <a:p>
            <a:endParaRPr lang="it-IT" sz="2400" dirty="0" smtClean="0">
              <a:latin typeface="Arial" panose="020B0604020202020204" pitchFamily="34" charset="0"/>
              <a:cs typeface="Arial" panose="020B0604020202020204" pitchFamily="34" charset="0"/>
            </a:endParaRPr>
          </a:p>
          <a:p>
            <a:r>
              <a:rPr lang="it-IT" sz="2400" b="1" dirty="0" smtClean="0">
                <a:latin typeface="Arial" panose="020B0604020202020204" pitchFamily="34" charset="0"/>
                <a:cs typeface="Arial" panose="020B0604020202020204" pitchFamily="34" charset="0"/>
              </a:rPr>
              <a:t>!!! La lista A3 è stata ricompresa all’interno dei siti privati !!!</a:t>
            </a:r>
            <a:endParaRPr lang="it-IT"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6422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5" name="CasellaDiTesto 4"/>
          <p:cNvSpPr txBox="1"/>
          <p:nvPr/>
        </p:nvSpPr>
        <p:spPr>
          <a:xfrm>
            <a:off x="971600" y="2132856"/>
            <a:ext cx="6962162" cy="769441"/>
          </a:xfrm>
          <a:prstGeom prst="rect">
            <a:avLst/>
          </a:prstGeom>
          <a:noFill/>
        </p:spPr>
        <p:txBody>
          <a:bodyPr wrap="none" rtlCol="0">
            <a:spAutoFit/>
          </a:bodyPr>
          <a:lstStyle/>
          <a:p>
            <a:r>
              <a:rPr lang="it-IT" sz="4400" dirty="0" smtClean="0"/>
              <a:t>Grazie per l’attenzione!!!</a:t>
            </a:r>
            <a:endParaRPr lang="it-IT" sz="4400" dirty="0"/>
          </a:p>
        </p:txBody>
      </p:sp>
    </p:spTree>
    <p:extLst>
      <p:ext uri="{BB962C8B-B14F-4D97-AF65-F5344CB8AC3E}">
        <p14:creationId xmlns:p14="http://schemas.microsoft.com/office/powerpoint/2010/main" val="119693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5" name="CasellaDiTesto 4"/>
          <p:cNvSpPr txBox="1"/>
          <p:nvPr/>
        </p:nvSpPr>
        <p:spPr>
          <a:xfrm>
            <a:off x="683568" y="260648"/>
            <a:ext cx="7848872" cy="523220"/>
          </a:xfrm>
          <a:prstGeom prst="rect">
            <a:avLst/>
          </a:prstGeom>
          <a:noFill/>
        </p:spPr>
        <p:txBody>
          <a:bodyPr wrap="square" rtlCol="0">
            <a:spAutoFit/>
          </a:bodyPr>
          <a:lstStyle/>
          <a:p>
            <a:r>
              <a:rPr lang="it-IT" sz="2800" b="1" dirty="0" smtClean="0">
                <a:latin typeface="Arial" panose="020B0604020202020204" pitchFamily="34" charset="0"/>
                <a:cs typeface="Arial" panose="020B0604020202020204" pitchFamily="34" charset="0"/>
              </a:rPr>
              <a:t>Il Ruolo di Arpa nei procedimenti di bonifica</a:t>
            </a:r>
            <a:endParaRPr lang="it-IT" dirty="0">
              <a:latin typeface="Arial" panose="020B0604020202020204" pitchFamily="34" charset="0"/>
              <a:cs typeface="Arial" panose="020B0604020202020204" pitchFamily="34" charset="0"/>
            </a:endParaRPr>
          </a:p>
        </p:txBody>
      </p:sp>
      <p:sp>
        <p:nvSpPr>
          <p:cNvPr id="2" name="CasellaDiTesto 1"/>
          <p:cNvSpPr txBox="1"/>
          <p:nvPr/>
        </p:nvSpPr>
        <p:spPr>
          <a:xfrm>
            <a:off x="107504" y="1139260"/>
            <a:ext cx="8856984" cy="1569660"/>
          </a:xfrm>
          <a:prstGeom prst="rect">
            <a:avLst/>
          </a:prstGeom>
          <a:noFill/>
        </p:spPr>
        <p:txBody>
          <a:bodyPr wrap="square" rtlCol="0">
            <a:spAutoFit/>
          </a:bodyPr>
          <a:lstStyle/>
          <a:p>
            <a:pPr algn="just"/>
            <a:r>
              <a:rPr lang="it-IT" sz="2400" dirty="0" smtClean="0">
                <a:latin typeface="Arial" panose="020B0604020202020204" pitchFamily="34" charset="0"/>
                <a:cs typeface="Arial" panose="020B0604020202020204" pitchFamily="34" charset="0"/>
              </a:rPr>
              <a:t>Attività di supporto tecnico/istruttoria durante tutte le fasi del procedimento</a:t>
            </a:r>
          </a:p>
          <a:p>
            <a:pPr algn="just"/>
            <a:r>
              <a:rPr lang="it-IT" sz="2400" dirty="0" smtClean="0">
                <a:latin typeface="Arial" panose="020B0604020202020204" pitchFamily="34" charset="0"/>
                <a:cs typeface="Arial" panose="020B0604020202020204" pitchFamily="34" charset="0"/>
              </a:rPr>
              <a:t>Attività di supporto ai Comuni sulla gestione dei siti di loro competenza</a:t>
            </a:r>
          </a:p>
        </p:txBody>
      </p:sp>
      <p:sp>
        <p:nvSpPr>
          <p:cNvPr id="6" name="CasellaDiTesto 5"/>
          <p:cNvSpPr txBox="1"/>
          <p:nvPr/>
        </p:nvSpPr>
        <p:spPr>
          <a:xfrm>
            <a:off x="107504" y="2996952"/>
            <a:ext cx="8856984" cy="830997"/>
          </a:xfrm>
          <a:prstGeom prst="rect">
            <a:avLst/>
          </a:prstGeom>
          <a:noFill/>
        </p:spPr>
        <p:txBody>
          <a:bodyPr wrap="square" rtlCol="0">
            <a:spAutoFit/>
          </a:bodyPr>
          <a:lstStyle/>
          <a:p>
            <a:pPr algn="just"/>
            <a:r>
              <a:rPr lang="it-IT" sz="2400" dirty="0" smtClean="0">
                <a:latin typeface="Arial" panose="020B0604020202020204" pitchFamily="34" charset="0"/>
                <a:cs typeface="Arial" panose="020B0604020202020204" pitchFamily="34" charset="0"/>
              </a:rPr>
              <a:t>Attività di controllo comportanti il prelievo di campioni per l’esecuzione delle contro analisi</a:t>
            </a:r>
            <a:endParaRPr lang="it-IT" sz="2400" dirty="0">
              <a:latin typeface="Arial" panose="020B0604020202020204" pitchFamily="34" charset="0"/>
              <a:cs typeface="Arial" panose="020B0604020202020204" pitchFamily="34" charset="0"/>
            </a:endParaRPr>
          </a:p>
        </p:txBody>
      </p:sp>
      <p:sp>
        <p:nvSpPr>
          <p:cNvPr id="7" name="CasellaDiTesto 6"/>
          <p:cNvSpPr txBox="1"/>
          <p:nvPr/>
        </p:nvSpPr>
        <p:spPr>
          <a:xfrm>
            <a:off x="179512" y="4221088"/>
            <a:ext cx="8856984" cy="830997"/>
          </a:xfrm>
          <a:prstGeom prst="rect">
            <a:avLst/>
          </a:prstGeom>
          <a:noFill/>
        </p:spPr>
        <p:txBody>
          <a:bodyPr wrap="square" rtlCol="0">
            <a:spAutoFit/>
          </a:bodyPr>
          <a:lstStyle/>
          <a:p>
            <a:pPr algn="just"/>
            <a:r>
              <a:rPr lang="it-IT" sz="2400" dirty="0" smtClean="0">
                <a:latin typeface="Arial" panose="020B0604020202020204" pitchFamily="34" charset="0"/>
                <a:cs typeface="Arial" panose="020B0604020202020204" pitchFamily="34" charset="0"/>
              </a:rPr>
              <a:t>Attività analitica sui campioni di controanalisi e validazione delle indagini</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023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5" name="CasellaDiTesto 4"/>
          <p:cNvSpPr txBox="1"/>
          <p:nvPr/>
        </p:nvSpPr>
        <p:spPr>
          <a:xfrm>
            <a:off x="683568" y="404664"/>
            <a:ext cx="7848872" cy="523220"/>
          </a:xfrm>
          <a:prstGeom prst="rect">
            <a:avLst/>
          </a:prstGeom>
          <a:noFill/>
        </p:spPr>
        <p:txBody>
          <a:bodyPr wrap="square" rtlCol="0">
            <a:spAutoFit/>
          </a:bodyPr>
          <a:lstStyle/>
          <a:p>
            <a:pPr algn="ctr"/>
            <a:r>
              <a:rPr lang="it-IT" sz="2800" b="1" dirty="0" smtClean="0">
                <a:latin typeface="Arial" panose="020B0604020202020204" pitchFamily="34" charset="0"/>
                <a:cs typeface="Arial" panose="020B0604020202020204" pitchFamily="34" charset="0"/>
              </a:rPr>
              <a:t>Le aree vaste – LISTA A4 </a:t>
            </a:r>
            <a:endParaRPr lang="it-IT" sz="2800" b="1" dirty="0">
              <a:latin typeface="Arial" panose="020B0604020202020204" pitchFamily="34" charset="0"/>
              <a:cs typeface="Arial" panose="020B0604020202020204" pitchFamily="34" charset="0"/>
            </a:endParaRPr>
          </a:p>
        </p:txBody>
      </p:sp>
      <p:sp>
        <p:nvSpPr>
          <p:cNvPr id="6" name="CasellaDiTesto 5"/>
          <p:cNvSpPr txBox="1"/>
          <p:nvPr/>
        </p:nvSpPr>
        <p:spPr>
          <a:xfrm>
            <a:off x="251520" y="1124744"/>
            <a:ext cx="8640960" cy="3416320"/>
          </a:xfrm>
          <a:prstGeom prst="rect">
            <a:avLst/>
          </a:prstGeom>
          <a:noFill/>
        </p:spPr>
        <p:txBody>
          <a:bodyPr wrap="square" rtlCol="0">
            <a:spAutoFit/>
          </a:bodyPr>
          <a:lstStyle/>
          <a:p>
            <a:pPr algn="just"/>
            <a:r>
              <a:rPr lang="it-IT" sz="2400" dirty="0">
                <a:latin typeface="Arial" panose="020B0604020202020204" pitchFamily="34" charset="0"/>
                <a:cs typeface="Arial" panose="020B0604020202020204" pitchFamily="34" charset="0"/>
              </a:rPr>
              <a:t>Si tratta di aree sulle quali insistono importanti comparti </a:t>
            </a:r>
            <a:r>
              <a:rPr lang="it-IT" sz="2400" dirty="0" smtClean="0">
                <a:latin typeface="Arial" panose="020B0604020202020204" pitchFamily="34" charset="0"/>
                <a:cs typeface="Arial" panose="020B0604020202020204" pitchFamily="34" charset="0"/>
              </a:rPr>
              <a:t>industriali caratterizzati da diverse </a:t>
            </a:r>
            <a:r>
              <a:rPr lang="it-IT" sz="2400" dirty="0">
                <a:latin typeface="Arial" panose="020B0604020202020204" pitchFamily="34" charset="0"/>
                <a:cs typeface="Arial" panose="020B0604020202020204" pitchFamily="34" charset="0"/>
              </a:rPr>
              <a:t>tipologie di attività, alcune delle quali ritenute potenzialmente contaminanti </a:t>
            </a:r>
            <a:r>
              <a:rPr lang="it-IT" sz="2400" dirty="0" smtClean="0">
                <a:latin typeface="Arial" panose="020B0604020202020204" pitchFamily="34" charset="0"/>
                <a:cs typeface="Arial" panose="020B0604020202020204" pitchFamily="34" charset="0"/>
              </a:rPr>
              <a:t>anche in </a:t>
            </a:r>
            <a:r>
              <a:rPr lang="it-IT" sz="2400" dirty="0">
                <a:latin typeface="Arial" panose="020B0604020202020204" pitchFamily="34" charset="0"/>
                <a:cs typeface="Arial" panose="020B0604020202020204" pitchFamily="34" charset="0"/>
              </a:rPr>
              <a:t>relazione alla pericolosità delle materie prime utilizzate nei cicli produttivi</a:t>
            </a:r>
            <a:r>
              <a:rPr lang="it-IT" sz="2400" dirty="0" smtClean="0">
                <a:latin typeface="Arial" panose="020B0604020202020204" pitchFamily="34" charset="0"/>
                <a:cs typeface="Arial" panose="020B0604020202020204" pitchFamily="34" charset="0"/>
              </a:rPr>
              <a:t>.</a:t>
            </a:r>
          </a:p>
          <a:p>
            <a:pPr algn="just"/>
            <a:endParaRPr lang="it-IT" sz="2400" dirty="0">
              <a:latin typeface="Arial" panose="020B0604020202020204" pitchFamily="34" charset="0"/>
              <a:cs typeface="Arial" panose="020B0604020202020204" pitchFamily="34" charset="0"/>
            </a:endParaRPr>
          </a:p>
          <a:p>
            <a:r>
              <a:rPr lang="it-IT" sz="2400" dirty="0">
                <a:latin typeface="Arial" panose="020B0604020202020204" pitchFamily="34" charset="0"/>
                <a:cs typeface="Arial" panose="020B0604020202020204" pitchFamily="34" charset="0"/>
              </a:rPr>
              <a:t>Il Piano approvato con D.C.R. 395/04 ha ritenuto opportuno proporre per tali </a:t>
            </a:r>
            <a:r>
              <a:rPr lang="it-IT" sz="2400" dirty="0" smtClean="0">
                <a:latin typeface="Arial" panose="020B0604020202020204" pitchFamily="34" charset="0"/>
                <a:cs typeface="Arial" panose="020B0604020202020204" pitchFamily="34" charset="0"/>
              </a:rPr>
              <a:t>aree, specifiche </a:t>
            </a:r>
            <a:r>
              <a:rPr lang="it-IT" sz="2400" dirty="0">
                <a:latin typeface="Arial" panose="020B0604020202020204" pitchFamily="34" charset="0"/>
                <a:cs typeface="Arial" panose="020B0604020202020204" pitchFamily="34" charset="0"/>
              </a:rPr>
              <a:t>azioni di monitoraggio </a:t>
            </a:r>
            <a:r>
              <a:rPr lang="it-IT" sz="2400" dirty="0" smtClean="0">
                <a:latin typeface="Arial" panose="020B0604020202020204" pitchFamily="34" charset="0"/>
                <a:cs typeface="Arial" panose="020B0604020202020204" pitchFamily="34" charset="0"/>
              </a:rPr>
              <a:t>sulla qualità delle acque di falda.</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198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1" y="738886"/>
            <a:ext cx="8063961" cy="405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arentesi graffa chiusa 4"/>
          <p:cNvSpPr/>
          <p:nvPr/>
        </p:nvSpPr>
        <p:spPr>
          <a:xfrm>
            <a:off x="8172400" y="2660008"/>
            <a:ext cx="792088" cy="2065136"/>
          </a:xfrm>
          <a:prstGeom prst="rightBrace">
            <a:avLst/>
          </a:prstGeom>
          <a:ln w="31750" cmpd="sng">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CasellaDiTesto 5"/>
          <p:cNvSpPr txBox="1"/>
          <p:nvPr/>
        </p:nvSpPr>
        <p:spPr>
          <a:xfrm>
            <a:off x="1619672" y="5085183"/>
            <a:ext cx="6840760" cy="646331"/>
          </a:xfrm>
          <a:prstGeom prst="rect">
            <a:avLst/>
          </a:prstGeom>
          <a:noFill/>
        </p:spPr>
        <p:txBody>
          <a:bodyPr wrap="square" rtlCol="0">
            <a:spAutoFit/>
          </a:bodyPr>
          <a:lstStyle/>
          <a:p>
            <a:r>
              <a:rPr lang="it-IT" dirty="0" smtClean="0"/>
              <a:t>5 aree nella Provincia di Terni di cui 2 nel Comune di Terni</a:t>
            </a:r>
          </a:p>
          <a:p>
            <a:endParaRPr lang="it-IT" dirty="0" smtClean="0"/>
          </a:p>
        </p:txBody>
      </p:sp>
    </p:spTree>
    <p:extLst>
      <p:ext uri="{BB962C8B-B14F-4D97-AF65-F5344CB8AC3E}">
        <p14:creationId xmlns:p14="http://schemas.microsoft.com/office/powerpoint/2010/main" val="4022620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grpSp>
        <p:nvGrpSpPr>
          <p:cNvPr id="2" name="Gruppo 1"/>
          <p:cNvGrpSpPr/>
          <p:nvPr/>
        </p:nvGrpSpPr>
        <p:grpSpPr>
          <a:xfrm>
            <a:off x="32622" y="44624"/>
            <a:ext cx="9075882" cy="6021287"/>
            <a:chOff x="32622" y="44624"/>
            <a:chExt cx="9075882" cy="6021287"/>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2" y="44624"/>
              <a:ext cx="9075882" cy="6021287"/>
            </a:xfrm>
            <a:prstGeom prst="rect">
              <a:avLst/>
            </a:prstGeom>
          </p:spPr>
        </p:pic>
        <p:sp>
          <p:nvSpPr>
            <p:cNvPr id="6" name="Stella a 4 punte 5"/>
            <p:cNvSpPr/>
            <p:nvPr/>
          </p:nvSpPr>
          <p:spPr>
            <a:xfrm>
              <a:off x="1043608" y="3861048"/>
              <a:ext cx="288032" cy="288032"/>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tella a 4 punte 6"/>
            <p:cNvSpPr/>
            <p:nvPr/>
          </p:nvSpPr>
          <p:spPr>
            <a:xfrm>
              <a:off x="2699792" y="2060848"/>
              <a:ext cx="288032" cy="288032"/>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tella a 4 punte 9"/>
            <p:cNvSpPr/>
            <p:nvPr/>
          </p:nvSpPr>
          <p:spPr>
            <a:xfrm>
              <a:off x="2195736" y="2780928"/>
              <a:ext cx="288032" cy="288032"/>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tella a 4 punte 10"/>
            <p:cNvSpPr/>
            <p:nvPr/>
          </p:nvSpPr>
          <p:spPr>
            <a:xfrm>
              <a:off x="6660232" y="1916832"/>
              <a:ext cx="288032" cy="288032"/>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tella a 4 punte 11"/>
            <p:cNvSpPr/>
            <p:nvPr/>
          </p:nvSpPr>
          <p:spPr>
            <a:xfrm>
              <a:off x="4211960" y="1916832"/>
              <a:ext cx="288032" cy="288032"/>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697497" y="4437112"/>
              <a:ext cx="994183" cy="400110"/>
            </a:xfrm>
            <a:prstGeom prst="rect">
              <a:avLst/>
            </a:prstGeom>
          </p:spPr>
          <p:txBody>
            <a:bodyPr wrap="none">
              <a:spAutoFit/>
            </a:bodyPr>
            <a:lstStyle/>
            <a:p>
              <a:pPr algn="ctr"/>
              <a:r>
                <a:rPr lang="it-IT" sz="2000" b="1" dirty="0" smtClean="0">
                  <a:solidFill>
                    <a:schemeClr val="bg1"/>
                  </a:solidFill>
                </a:rPr>
                <a:t>TR023</a:t>
              </a:r>
              <a:endParaRPr lang="it-IT" sz="2000" b="1" dirty="0">
                <a:solidFill>
                  <a:schemeClr val="bg1"/>
                </a:solidFill>
              </a:endParaRPr>
            </a:p>
          </p:txBody>
        </p:sp>
        <p:sp>
          <p:nvSpPr>
            <p:cNvPr id="13" name="Rettangolo 12"/>
            <p:cNvSpPr/>
            <p:nvPr/>
          </p:nvSpPr>
          <p:spPr>
            <a:xfrm>
              <a:off x="2339752" y="1484784"/>
              <a:ext cx="994183" cy="400110"/>
            </a:xfrm>
            <a:prstGeom prst="rect">
              <a:avLst/>
            </a:prstGeom>
          </p:spPr>
          <p:txBody>
            <a:bodyPr wrap="none">
              <a:spAutoFit/>
            </a:bodyPr>
            <a:lstStyle/>
            <a:p>
              <a:pPr algn="ctr"/>
              <a:r>
                <a:rPr lang="it-IT" sz="2000" b="1" dirty="0" smtClean="0">
                  <a:solidFill>
                    <a:schemeClr val="bg1"/>
                  </a:solidFill>
                </a:rPr>
                <a:t>TR026</a:t>
              </a:r>
              <a:endParaRPr lang="it-IT" sz="2000" b="1" dirty="0">
                <a:solidFill>
                  <a:schemeClr val="bg1"/>
                </a:solidFill>
              </a:endParaRPr>
            </a:p>
          </p:txBody>
        </p:sp>
        <p:sp>
          <p:nvSpPr>
            <p:cNvPr id="14" name="Rettangolo 13"/>
            <p:cNvSpPr/>
            <p:nvPr/>
          </p:nvSpPr>
          <p:spPr>
            <a:xfrm>
              <a:off x="6300192" y="2564904"/>
              <a:ext cx="994183" cy="400110"/>
            </a:xfrm>
            <a:prstGeom prst="rect">
              <a:avLst/>
            </a:prstGeom>
          </p:spPr>
          <p:txBody>
            <a:bodyPr wrap="none">
              <a:spAutoFit/>
            </a:bodyPr>
            <a:lstStyle/>
            <a:p>
              <a:pPr algn="ctr"/>
              <a:r>
                <a:rPr lang="it-IT" sz="2000" b="1" dirty="0" smtClean="0">
                  <a:solidFill>
                    <a:schemeClr val="bg1"/>
                  </a:solidFill>
                </a:rPr>
                <a:t>TR025</a:t>
              </a:r>
              <a:endParaRPr lang="it-IT" sz="2000" b="1" dirty="0">
                <a:solidFill>
                  <a:schemeClr val="bg1"/>
                </a:solidFill>
              </a:endParaRPr>
            </a:p>
          </p:txBody>
        </p:sp>
        <p:sp>
          <p:nvSpPr>
            <p:cNvPr id="15" name="Rettangolo 14"/>
            <p:cNvSpPr/>
            <p:nvPr/>
          </p:nvSpPr>
          <p:spPr>
            <a:xfrm>
              <a:off x="1849625" y="3356992"/>
              <a:ext cx="994183" cy="400110"/>
            </a:xfrm>
            <a:prstGeom prst="rect">
              <a:avLst/>
            </a:prstGeom>
          </p:spPr>
          <p:txBody>
            <a:bodyPr wrap="none">
              <a:spAutoFit/>
            </a:bodyPr>
            <a:lstStyle/>
            <a:p>
              <a:pPr algn="ctr"/>
              <a:r>
                <a:rPr lang="it-IT" sz="2000" b="1" dirty="0" smtClean="0">
                  <a:solidFill>
                    <a:schemeClr val="bg1"/>
                  </a:solidFill>
                </a:rPr>
                <a:t>TR024</a:t>
              </a:r>
              <a:endParaRPr lang="it-IT" sz="2000" b="1" dirty="0">
                <a:solidFill>
                  <a:schemeClr val="bg1"/>
                </a:solidFill>
              </a:endParaRPr>
            </a:p>
          </p:txBody>
        </p:sp>
        <p:sp>
          <p:nvSpPr>
            <p:cNvPr id="16" name="Rettangolo 15"/>
            <p:cNvSpPr/>
            <p:nvPr/>
          </p:nvSpPr>
          <p:spPr>
            <a:xfrm>
              <a:off x="3865849" y="2420888"/>
              <a:ext cx="994183" cy="400110"/>
            </a:xfrm>
            <a:prstGeom prst="rect">
              <a:avLst/>
            </a:prstGeom>
          </p:spPr>
          <p:txBody>
            <a:bodyPr wrap="none">
              <a:spAutoFit/>
            </a:bodyPr>
            <a:lstStyle/>
            <a:p>
              <a:pPr algn="ctr"/>
              <a:r>
                <a:rPr lang="it-IT" sz="2000" b="1" dirty="0" smtClean="0">
                  <a:solidFill>
                    <a:schemeClr val="bg1"/>
                  </a:solidFill>
                </a:rPr>
                <a:t>TR022</a:t>
              </a:r>
              <a:endParaRPr lang="it-IT" sz="2000" b="1" dirty="0">
                <a:solidFill>
                  <a:schemeClr val="bg1"/>
                </a:solidFill>
              </a:endParaRPr>
            </a:p>
          </p:txBody>
        </p:sp>
      </p:grpSp>
    </p:spTree>
    <p:extLst>
      <p:ext uri="{BB962C8B-B14F-4D97-AF65-F5344CB8AC3E}">
        <p14:creationId xmlns:p14="http://schemas.microsoft.com/office/powerpoint/2010/main" val="2333356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sp>
        <p:nvSpPr>
          <p:cNvPr id="5" name="Rettangolo 4"/>
          <p:cNvSpPr/>
          <p:nvPr/>
        </p:nvSpPr>
        <p:spPr>
          <a:xfrm>
            <a:off x="683568" y="1822172"/>
            <a:ext cx="7848872" cy="3046988"/>
          </a:xfrm>
          <a:prstGeom prst="rect">
            <a:avLst/>
          </a:prstGeom>
        </p:spPr>
        <p:txBody>
          <a:bodyPr wrap="square">
            <a:spAutoFit/>
          </a:bodyPr>
          <a:lstStyle/>
          <a:p>
            <a:pPr algn="just"/>
            <a:r>
              <a:rPr lang="it-IT" sz="2400" dirty="0">
                <a:latin typeface="Arial" panose="020B0604020202020204" pitchFamily="34" charset="0"/>
                <a:cs typeface="Arial" panose="020B0604020202020204" pitchFamily="34" charset="0"/>
              </a:rPr>
              <a:t>Per i siti della Lista A2 </a:t>
            </a:r>
            <a:r>
              <a:rPr lang="it-IT" sz="2400" dirty="0" smtClean="0">
                <a:latin typeface="Arial" panose="020B0604020202020204" pitchFamily="34" charset="0"/>
                <a:cs typeface="Arial" panose="020B0604020202020204" pitchFamily="34" charset="0"/>
              </a:rPr>
              <a:t>esiste </a:t>
            </a:r>
            <a:r>
              <a:rPr lang="it-IT" sz="2400" dirty="0">
                <a:latin typeface="Arial" panose="020B0604020202020204" pitchFamily="34" charset="0"/>
                <a:cs typeface="Arial" panose="020B0604020202020204" pitchFamily="34" charset="0"/>
              </a:rPr>
              <a:t>il pericolo potenziale di inquinamento ma non </a:t>
            </a:r>
            <a:r>
              <a:rPr lang="it-IT" sz="2400" dirty="0" smtClean="0">
                <a:latin typeface="Arial" panose="020B0604020202020204" pitchFamily="34" charset="0"/>
                <a:cs typeface="Arial" panose="020B0604020202020204" pitchFamily="34" charset="0"/>
              </a:rPr>
              <a:t>ci sono dimostrazioni di superamenti dei limiti delle sostanze inquinanti</a:t>
            </a:r>
          </a:p>
          <a:p>
            <a:pPr algn="just"/>
            <a:endParaRPr lang="it-IT" sz="2400" dirty="0" smtClean="0">
              <a:latin typeface="Arial" panose="020B0604020202020204" pitchFamily="34" charset="0"/>
              <a:cs typeface="Arial" panose="020B0604020202020204" pitchFamily="34" charset="0"/>
            </a:endParaRPr>
          </a:p>
          <a:p>
            <a:pPr algn="just"/>
            <a:r>
              <a:rPr lang="it-IT" sz="2400" dirty="0" smtClean="0">
                <a:latin typeface="Arial" panose="020B0604020202020204" pitchFamily="34" charset="0"/>
                <a:cs typeface="Arial" panose="020B0604020202020204" pitchFamily="34" charset="0"/>
              </a:rPr>
              <a:t>Con degli </a:t>
            </a:r>
            <a:r>
              <a:rPr lang="it-IT" sz="2400" b="1" dirty="0" smtClean="0">
                <a:latin typeface="Arial" panose="020B0604020202020204" pitchFamily="34" charset="0"/>
                <a:cs typeface="Arial" panose="020B0604020202020204" pitchFamily="34" charset="0"/>
              </a:rPr>
              <a:t>accertamenti </a:t>
            </a:r>
            <a:r>
              <a:rPr lang="it-IT" sz="2400" b="1" dirty="0">
                <a:latin typeface="Arial" panose="020B0604020202020204" pitchFamily="34" charset="0"/>
                <a:cs typeface="Arial" panose="020B0604020202020204" pitchFamily="34" charset="0"/>
              </a:rPr>
              <a:t>p</a:t>
            </a:r>
            <a:r>
              <a:rPr lang="it-IT" sz="2400" b="1" dirty="0" smtClean="0">
                <a:latin typeface="Arial" panose="020B0604020202020204" pitchFamily="34" charset="0"/>
                <a:cs typeface="Arial" panose="020B0604020202020204" pitchFamily="34" charset="0"/>
              </a:rPr>
              <a:t>reliminari</a:t>
            </a:r>
            <a:r>
              <a:rPr lang="it-IT" sz="2400" dirty="0" smtClean="0">
                <a:latin typeface="Arial" panose="020B0604020202020204" pitchFamily="34" charset="0"/>
                <a:cs typeface="Arial" panose="020B0604020202020204" pitchFamily="34" charset="0"/>
              </a:rPr>
              <a:t> si punta a dimostrare </a:t>
            </a:r>
            <a:r>
              <a:rPr lang="it-IT" sz="2400" dirty="0">
                <a:latin typeface="Arial" panose="020B0604020202020204" pitchFamily="34" charset="0"/>
                <a:cs typeface="Arial" panose="020B0604020202020204" pitchFamily="34" charset="0"/>
              </a:rPr>
              <a:t>l’eventuale superamento dei valori di concentrazione </a:t>
            </a:r>
            <a:r>
              <a:rPr lang="it-IT" sz="2400" dirty="0" smtClean="0">
                <a:latin typeface="Arial" panose="020B0604020202020204" pitchFamily="34" charset="0"/>
                <a:cs typeface="Arial" panose="020B0604020202020204" pitchFamily="34" charset="0"/>
              </a:rPr>
              <a:t>limite accettabili </a:t>
            </a:r>
            <a:r>
              <a:rPr lang="it-IT" sz="2400" dirty="0">
                <a:latin typeface="Arial" panose="020B0604020202020204" pitchFamily="34" charset="0"/>
                <a:cs typeface="Arial" panose="020B0604020202020204" pitchFamily="34" charset="0"/>
              </a:rPr>
              <a:t>o </a:t>
            </a:r>
            <a:r>
              <a:rPr lang="it-IT" sz="2400" dirty="0" smtClean="0">
                <a:latin typeface="Arial" panose="020B0604020202020204" pitchFamily="34" charset="0"/>
                <a:cs typeface="Arial" panose="020B0604020202020204" pitchFamily="34" charset="0"/>
              </a:rPr>
              <a:t>la condizione </a:t>
            </a:r>
            <a:r>
              <a:rPr lang="it-IT" sz="2400" dirty="0">
                <a:latin typeface="Arial" panose="020B0604020202020204" pitchFamily="34" charset="0"/>
                <a:cs typeface="Arial" panose="020B0604020202020204" pitchFamily="34" charset="0"/>
              </a:rPr>
              <a:t>di non inquinamento del sito. </a:t>
            </a:r>
          </a:p>
        </p:txBody>
      </p:sp>
      <p:sp>
        <p:nvSpPr>
          <p:cNvPr id="6" name="CasellaDiTesto 5"/>
          <p:cNvSpPr txBox="1"/>
          <p:nvPr/>
        </p:nvSpPr>
        <p:spPr>
          <a:xfrm>
            <a:off x="683568" y="260648"/>
            <a:ext cx="7848872" cy="954107"/>
          </a:xfrm>
          <a:prstGeom prst="rect">
            <a:avLst/>
          </a:prstGeom>
          <a:noFill/>
        </p:spPr>
        <p:txBody>
          <a:bodyPr wrap="square" rtlCol="0">
            <a:spAutoFit/>
          </a:bodyPr>
          <a:lstStyle/>
          <a:p>
            <a:pPr algn="ctr"/>
            <a:r>
              <a:rPr lang="it-IT" sz="2800" b="1" dirty="0" smtClean="0">
                <a:latin typeface="Arial" panose="020B0604020202020204" pitchFamily="34" charset="0"/>
                <a:cs typeface="Arial" panose="020B0604020202020204" pitchFamily="34" charset="0"/>
              </a:rPr>
              <a:t>Siti a forte presunzione di contaminazione LISTA A2 </a:t>
            </a:r>
            <a:endParaRPr lang="it-IT"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738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pPr>
              <a:defRPr/>
            </a:pPr>
            <a:r>
              <a:rPr lang="it-IT" smtClean="0"/>
              <a:t>Terni 17-18 giugno 2016</a:t>
            </a:r>
            <a:endParaRPr lang="it-IT"/>
          </a:p>
        </p:txBody>
      </p:sp>
      <p:graphicFrame>
        <p:nvGraphicFramePr>
          <p:cNvPr id="2" name="Tabella 1"/>
          <p:cNvGraphicFramePr>
            <a:graphicFrameLocks noGrp="1"/>
          </p:cNvGraphicFramePr>
          <p:nvPr>
            <p:extLst>
              <p:ext uri="{D42A27DB-BD31-4B8C-83A1-F6EECF244321}">
                <p14:modId xmlns:p14="http://schemas.microsoft.com/office/powerpoint/2010/main" val="3267703885"/>
              </p:ext>
            </p:extLst>
          </p:nvPr>
        </p:nvGraphicFramePr>
        <p:xfrm>
          <a:off x="1187624" y="1052736"/>
          <a:ext cx="6912765" cy="4891856"/>
        </p:xfrm>
        <a:graphic>
          <a:graphicData uri="http://schemas.openxmlformats.org/drawingml/2006/table">
            <a:tbl>
              <a:tblPr firstRow="1" bandRow="1">
                <a:tableStyleId>{5C22544A-7EE6-4342-B048-85BDC9FD1C3A}</a:tableStyleId>
              </a:tblPr>
              <a:tblGrid>
                <a:gridCol w="1382553"/>
                <a:gridCol w="1382553"/>
                <a:gridCol w="1382553"/>
                <a:gridCol w="1382553"/>
                <a:gridCol w="1382553"/>
              </a:tblGrid>
              <a:tr h="376519">
                <a:tc>
                  <a:txBody>
                    <a:bodyPr/>
                    <a:lstStyle/>
                    <a:p>
                      <a:pPr algn="ctr"/>
                      <a:r>
                        <a:rPr lang="it-IT" dirty="0" smtClean="0"/>
                        <a:t>Sigla</a:t>
                      </a:r>
                      <a:endParaRPr lang="it-IT" dirty="0"/>
                    </a:p>
                  </a:txBody>
                  <a:tcPr/>
                </a:tc>
                <a:tc>
                  <a:txBody>
                    <a:bodyPr/>
                    <a:lstStyle/>
                    <a:p>
                      <a:pPr algn="ctr"/>
                      <a:r>
                        <a:rPr lang="it-IT" dirty="0" smtClean="0"/>
                        <a:t>Sito</a:t>
                      </a:r>
                      <a:endParaRPr lang="it-IT" dirty="0"/>
                    </a:p>
                  </a:txBody>
                  <a:tcPr/>
                </a:tc>
                <a:tc>
                  <a:txBody>
                    <a:bodyPr/>
                    <a:lstStyle/>
                    <a:p>
                      <a:pPr algn="ctr"/>
                      <a:r>
                        <a:rPr lang="it-IT" dirty="0" smtClean="0"/>
                        <a:t>Proprietà</a:t>
                      </a:r>
                      <a:endParaRPr lang="it-IT" dirty="0"/>
                    </a:p>
                  </a:txBody>
                  <a:tcPr/>
                </a:tc>
                <a:tc>
                  <a:txBody>
                    <a:bodyPr/>
                    <a:lstStyle/>
                    <a:p>
                      <a:pPr algn="ctr"/>
                      <a:r>
                        <a:rPr lang="it-IT" dirty="0" smtClean="0"/>
                        <a:t>Comune </a:t>
                      </a:r>
                      <a:endParaRPr lang="it-IT" dirty="0"/>
                    </a:p>
                  </a:txBody>
                  <a:tcPr/>
                </a:tc>
                <a:tc>
                  <a:txBody>
                    <a:bodyPr/>
                    <a:lstStyle/>
                    <a:p>
                      <a:pPr algn="ctr"/>
                      <a:r>
                        <a:rPr lang="it-IT" dirty="0" smtClean="0"/>
                        <a:t>Priorità</a:t>
                      </a:r>
                      <a:endParaRPr lang="it-IT" dirty="0"/>
                    </a:p>
                  </a:txBody>
                  <a:tcPr/>
                </a:tc>
              </a:tr>
              <a:tr h="559585">
                <a:tc>
                  <a:txBody>
                    <a:bodyPr/>
                    <a:lstStyle/>
                    <a:p>
                      <a:pPr algn="ctr"/>
                      <a:r>
                        <a:rPr lang="it-IT" b="1" dirty="0" smtClean="0"/>
                        <a:t>TR012</a:t>
                      </a:r>
                      <a:endParaRPr lang="it-IT" b="1" dirty="0"/>
                    </a:p>
                  </a:txBody>
                  <a:tcPr anchor="ctr"/>
                </a:tc>
                <a:tc>
                  <a:txBody>
                    <a:bodyPr/>
                    <a:lstStyle/>
                    <a:p>
                      <a:pPr algn="ctr"/>
                      <a:r>
                        <a:rPr lang="it-IT" sz="1600" dirty="0" smtClean="0"/>
                        <a:t>Ex discarica Polymer</a:t>
                      </a:r>
                      <a:endParaRPr lang="it-IT" sz="1600" dirty="0"/>
                    </a:p>
                  </a:txBody>
                  <a:tcPr anchor="ctr"/>
                </a:tc>
                <a:tc>
                  <a:txBody>
                    <a:bodyPr/>
                    <a:lstStyle/>
                    <a:p>
                      <a:pPr algn="ctr"/>
                      <a:r>
                        <a:rPr lang="it-IT" dirty="0" smtClean="0"/>
                        <a:t>Pubblica</a:t>
                      </a:r>
                      <a:endParaRPr lang="it-IT" dirty="0"/>
                    </a:p>
                  </a:txBody>
                  <a:tcPr anchor="ctr"/>
                </a:tc>
                <a:tc>
                  <a:txBody>
                    <a:bodyPr/>
                    <a:lstStyle/>
                    <a:p>
                      <a:pPr algn="ctr"/>
                      <a:r>
                        <a:rPr lang="it-IT" dirty="0" smtClean="0"/>
                        <a:t>Terni</a:t>
                      </a:r>
                      <a:endParaRPr lang="it-IT" dirty="0"/>
                    </a:p>
                  </a:txBody>
                  <a:tcPr anchor="ctr"/>
                </a:tc>
                <a:tc>
                  <a:txBody>
                    <a:bodyPr/>
                    <a:lstStyle/>
                    <a:p>
                      <a:pPr algn="ctr"/>
                      <a:r>
                        <a:rPr lang="it-IT" dirty="0" smtClean="0"/>
                        <a:t>1</a:t>
                      </a:r>
                      <a:endParaRPr lang="it-IT" dirty="0"/>
                    </a:p>
                  </a:txBody>
                  <a:tcPr anchor="ctr"/>
                </a:tc>
              </a:tr>
              <a:tr h="559585">
                <a:tc>
                  <a:txBody>
                    <a:bodyPr/>
                    <a:lstStyle/>
                    <a:p>
                      <a:pPr algn="ctr"/>
                      <a:r>
                        <a:rPr lang="it-IT" b="1" dirty="0" smtClean="0"/>
                        <a:t>TR017</a:t>
                      </a:r>
                      <a:endParaRPr lang="it-IT" b="1" dirty="0"/>
                    </a:p>
                  </a:txBody>
                  <a:tcPr anchor="ctr"/>
                </a:tc>
                <a:tc>
                  <a:txBody>
                    <a:bodyPr/>
                    <a:lstStyle/>
                    <a:p>
                      <a:pPr algn="ctr"/>
                      <a:r>
                        <a:rPr lang="it-IT" sz="1600" dirty="0" smtClean="0"/>
                        <a:t>Area ASM</a:t>
                      </a:r>
                      <a:endParaRPr lang="it-IT"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dirty="0" smtClean="0"/>
                        <a:t>Pubblica</a:t>
                      </a:r>
                    </a:p>
                  </a:txBody>
                  <a:tcPr anchor="ctr"/>
                </a:tc>
                <a:tc>
                  <a:txBody>
                    <a:bodyPr/>
                    <a:lstStyle/>
                    <a:p>
                      <a:pPr algn="ctr"/>
                      <a:r>
                        <a:rPr lang="it-IT" dirty="0" smtClean="0"/>
                        <a:t>Terni</a:t>
                      </a:r>
                      <a:endParaRPr lang="it-IT" dirty="0"/>
                    </a:p>
                  </a:txBody>
                  <a:tcPr anchor="ctr"/>
                </a:tc>
                <a:tc>
                  <a:txBody>
                    <a:bodyPr/>
                    <a:lstStyle/>
                    <a:p>
                      <a:pPr algn="ctr"/>
                      <a:r>
                        <a:rPr lang="it-IT" dirty="0" smtClean="0"/>
                        <a:t>1</a:t>
                      </a:r>
                      <a:endParaRPr lang="it-IT" dirty="0"/>
                    </a:p>
                  </a:txBody>
                  <a:tcPr anchor="ctr"/>
                </a:tc>
              </a:tr>
              <a:tr h="661289">
                <a:tc>
                  <a:txBody>
                    <a:bodyPr/>
                    <a:lstStyle/>
                    <a:p>
                      <a:pPr algn="ctr"/>
                      <a:r>
                        <a:rPr lang="it-IT" b="1" dirty="0" smtClean="0"/>
                        <a:t>TR013</a:t>
                      </a:r>
                      <a:endParaRPr lang="it-IT" b="1" dirty="0"/>
                    </a:p>
                  </a:txBody>
                  <a:tcPr anchor="ctr"/>
                </a:tc>
                <a:tc>
                  <a:txBody>
                    <a:bodyPr/>
                    <a:lstStyle/>
                    <a:p>
                      <a:pPr algn="ctr"/>
                      <a:r>
                        <a:rPr lang="it-IT" sz="1600" dirty="0" smtClean="0"/>
                        <a:t>Ex discarica</a:t>
                      </a:r>
                    </a:p>
                    <a:p>
                      <a:pPr algn="ctr"/>
                      <a:r>
                        <a:rPr lang="it-IT" sz="1600" dirty="0" smtClean="0"/>
                        <a:t>Maratta 1</a:t>
                      </a:r>
                      <a:endParaRPr lang="it-IT" sz="1600" dirty="0"/>
                    </a:p>
                  </a:txBody>
                  <a:tcPr anchor="ctr"/>
                </a:tc>
                <a:tc>
                  <a:txBody>
                    <a:bodyPr/>
                    <a:lstStyle/>
                    <a:p>
                      <a:pPr algn="ctr"/>
                      <a:r>
                        <a:rPr lang="it-IT" dirty="0" smtClean="0"/>
                        <a:t>Privata</a:t>
                      </a:r>
                      <a:endParaRPr lang="it-IT" dirty="0"/>
                    </a:p>
                  </a:txBody>
                  <a:tcPr anchor="ctr"/>
                </a:tc>
                <a:tc>
                  <a:txBody>
                    <a:bodyPr/>
                    <a:lstStyle/>
                    <a:p>
                      <a:pPr algn="ctr"/>
                      <a:r>
                        <a:rPr lang="it-IT" dirty="0" smtClean="0"/>
                        <a:t>Terni</a:t>
                      </a:r>
                      <a:endParaRPr lang="it-IT" dirty="0"/>
                    </a:p>
                  </a:txBody>
                  <a:tcPr anchor="ctr"/>
                </a:tc>
                <a:tc>
                  <a:txBody>
                    <a:bodyPr/>
                    <a:lstStyle/>
                    <a:p>
                      <a:pPr algn="ctr"/>
                      <a:r>
                        <a:rPr lang="it-IT" dirty="0" smtClean="0"/>
                        <a:t>1</a:t>
                      </a:r>
                      <a:endParaRPr lang="it-IT" dirty="0"/>
                    </a:p>
                  </a:txBody>
                  <a:tcPr anchor="ctr"/>
                </a:tc>
              </a:tr>
              <a:tr h="703807">
                <a:tc>
                  <a:txBody>
                    <a:bodyPr/>
                    <a:lstStyle/>
                    <a:p>
                      <a:pPr algn="ctr"/>
                      <a:r>
                        <a:rPr lang="it-IT" b="1" dirty="0" smtClean="0"/>
                        <a:t>TR015</a:t>
                      </a:r>
                      <a:endParaRPr lang="it-IT" b="1" dirty="0"/>
                    </a:p>
                  </a:txBody>
                  <a:tcPr anchor="ctr"/>
                </a:tc>
                <a:tc>
                  <a:txBody>
                    <a:bodyPr/>
                    <a:lstStyle/>
                    <a:p>
                      <a:pPr algn="ctr"/>
                      <a:r>
                        <a:rPr lang="it-IT" sz="1600" dirty="0" smtClean="0"/>
                        <a:t>Ex discarica Maratta</a:t>
                      </a:r>
                      <a:r>
                        <a:rPr lang="it-IT" sz="1600" baseline="0" dirty="0" smtClean="0"/>
                        <a:t> 2</a:t>
                      </a:r>
                      <a:endParaRPr lang="it-IT" sz="1600" dirty="0"/>
                    </a:p>
                  </a:txBody>
                  <a:tcPr anchor="ctr"/>
                </a:tc>
                <a:tc>
                  <a:txBody>
                    <a:bodyPr/>
                    <a:lstStyle/>
                    <a:p>
                      <a:pPr algn="ctr"/>
                      <a:r>
                        <a:rPr lang="it-IT" dirty="0" smtClean="0"/>
                        <a:t>Privata</a:t>
                      </a:r>
                      <a:endParaRPr lang="it-IT" dirty="0"/>
                    </a:p>
                  </a:txBody>
                  <a:tcPr anchor="ctr"/>
                </a:tc>
                <a:tc>
                  <a:txBody>
                    <a:bodyPr/>
                    <a:lstStyle/>
                    <a:p>
                      <a:pPr algn="ctr"/>
                      <a:r>
                        <a:rPr lang="it-IT" smtClean="0"/>
                        <a:t>Terni</a:t>
                      </a:r>
                      <a:endParaRPr lang="it-IT" dirty="0"/>
                    </a:p>
                  </a:txBody>
                  <a:tcPr anchor="ctr"/>
                </a:tc>
                <a:tc>
                  <a:txBody>
                    <a:bodyPr/>
                    <a:lstStyle/>
                    <a:p>
                      <a:pPr algn="ctr"/>
                      <a:r>
                        <a:rPr lang="it-IT" dirty="0" smtClean="0"/>
                        <a:t>1</a:t>
                      </a:r>
                      <a:endParaRPr lang="it-IT" dirty="0"/>
                    </a:p>
                  </a:txBody>
                  <a:tcPr anchor="ctr"/>
                </a:tc>
              </a:tr>
              <a:tr h="587988">
                <a:tc>
                  <a:txBody>
                    <a:bodyPr/>
                    <a:lstStyle/>
                    <a:p>
                      <a:pPr algn="ctr"/>
                      <a:r>
                        <a:rPr lang="it-IT" b="1" dirty="0" smtClean="0"/>
                        <a:t>TR009</a:t>
                      </a:r>
                      <a:endParaRPr lang="it-IT" b="1" dirty="0"/>
                    </a:p>
                  </a:txBody>
                  <a:tcPr anchor="ctr"/>
                </a:tc>
                <a:tc>
                  <a:txBody>
                    <a:bodyPr/>
                    <a:lstStyle/>
                    <a:p>
                      <a:pPr algn="ctr"/>
                      <a:r>
                        <a:rPr lang="it-IT" sz="1600" dirty="0" smtClean="0"/>
                        <a:t>Vocabolo Fiore</a:t>
                      </a:r>
                      <a:r>
                        <a:rPr lang="it-IT" sz="1600" baseline="0" dirty="0" smtClean="0"/>
                        <a:t> 1</a:t>
                      </a:r>
                      <a:endParaRPr lang="it-IT" sz="1600" dirty="0"/>
                    </a:p>
                  </a:txBody>
                  <a:tcPr anchor="ctr"/>
                </a:tc>
                <a:tc>
                  <a:txBody>
                    <a:bodyPr/>
                    <a:lstStyle/>
                    <a:p>
                      <a:pPr algn="ctr"/>
                      <a:r>
                        <a:rPr lang="it-IT" dirty="0" smtClean="0"/>
                        <a:t>Privata</a:t>
                      </a:r>
                      <a:endParaRPr lang="it-IT" dirty="0"/>
                    </a:p>
                  </a:txBody>
                  <a:tcPr anchor="ctr"/>
                </a:tc>
                <a:tc>
                  <a:txBody>
                    <a:bodyPr/>
                    <a:lstStyle/>
                    <a:p>
                      <a:pPr algn="ctr"/>
                      <a:r>
                        <a:rPr lang="it-IT" smtClean="0"/>
                        <a:t>Terni</a:t>
                      </a:r>
                      <a:endParaRPr lang="it-IT" dirty="0"/>
                    </a:p>
                  </a:txBody>
                  <a:tcPr anchor="ctr"/>
                </a:tc>
                <a:tc>
                  <a:txBody>
                    <a:bodyPr/>
                    <a:lstStyle/>
                    <a:p>
                      <a:pPr algn="ctr"/>
                      <a:r>
                        <a:rPr lang="it-IT" dirty="0" smtClean="0"/>
                        <a:t>2</a:t>
                      </a:r>
                      <a:endParaRPr lang="it-IT" dirty="0"/>
                    </a:p>
                  </a:txBody>
                  <a:tcPr anchor="ctr"/>
                </a:tc>
              </a:tr>
              <a:tr h="587988">
                <a:tc>
                  <a:txBody>
                    <a:bodyPr/>
                    <a:lstStyle/>
                    <a:p>
                      <a:pPr algn="ctr"/>
                      <a:r>
                        <a:rPr lang="it-IT" b="1" dirty="0" smtClean="0"/>
                        <a:t>TR010</a:t>
                      </a:r>
                      <a:endParaRPr lang="it-IT" b="1" dirty="0"/>
                    </a:p>
                  </a:txBody>
                  <a:tcPr anchor="ctr"/>
                </a:tc>
                <a:tc>
                  <a:txBody>
                    <a:bodyPr/>
                    <a:lstStyle/>
                    <a:p>
                      <a:pPr algn="ctr"/>
                      <a:r>
                        <a:rPr lang="it-IT" sz="1600" dirty="0" smtClean="0"/>
                        <a:t>Vocabolo Fiore 2</a:t>
                      </a:r>
                      <a:endParaRPr lang="it-IT" sz="1600" dirty="0"/>
                    </a:p>
                  </a:txBody>
                  <a:tcPr anchor="ctr"/>
                </a:tc>
                <a:tc>
                  <a:txBody>
                    <a:bodyPr/>
                    <a:lstStyle/>
                    <a:p>
                      <a:pPr algn="ctr"/>
                      <a:r>
                        <a:rPr lang="it-IT" dirty="0" smtClean="0"/>
                        <a:t>Privata</a:t>
                      </a:r>
                      <a:endParaRPr lang="it-IT" dirty="0"/>
                    </a:p>
                  </a:txBody>
                  <a:tcPr anchor="ctr"/>
                </a:tc>
                <a:tc>
                  <a:txBody>
                    <a:bodyPr/>
                    <a:lstStyle/>
                    <a:p>
                      <a:pPr algn="ctr"/>
                      <a:r>
                        <a:rPr lang="it-IT" smtClean="0"/>
                        <a:t>Terni</a:t>
                      </a:r>
                      <a:endParaRPr lang="it-IT" dirty="0"/>
                    </a:p>
                  </a:txBody>
                  <a:tcPr anchor="ctr"/>
                </a:tc>
                <a:tc>
                  <a:txBody>
                    <a:bodyPr/>
                    <a:lstStyle/>
                    <a:p>
                      <a:pPr algn="ctr"/>
                      <a:r>
                        <a:rPr lang="it-IT" dirty="0" smtClean="0"/>
                        <a:t>2</a:t>
                      </a:r>
                      <a:endParaRPr lang="it-IT" dirty="0"/>
                    </a:p>
                  </a:txBody>
                  <a:tcPr anchor="ctr"/>
                </a:tc>
              </a:tr>
              <a:tr h="835560">
                <a:tc>
                  <a:txBody>
                    <a:bodyPr/>
                    <a:lstStyle/>
                    <a:p>
                      <a:pPr algn="ctr"/>
                      <a:r>
                        <a:rPr lang="it-IT" b="1" dirty="0" smtClean="0"/>
                        <a:t>TR014</a:t>
                      </a:r>
                      <a:endParaRPr lang="it-IT" b="1" dirty="0"/>
                    </a:p>
                  </a:txBody>
                  <a:tcPr anchor="ctr"/>
                </a:tc>
                <a:tc>
                  <a:txBody>
                    <a:bodyPr/>
                    <a:lstStyle/>
                    <a:p>
                      <a:pPr algn="ctr"/>
                      <a:r>
                        <a:rPr lang="it-IT" sz="1600" dirty="0" smtClean="0"/>
                        <a:t>Lago </a:t>
                      </a:r>
                    </a:p>
                    <a:p>
                      <a:pPr algn="ctr"/>
                      <a:r>
                        <a:rPr lang="it-IT" sz="1600" dirty="0" smtClean="0"/>
                        <a:t>ex-cava Sabbione</a:t>
                      </a:r>
                      <a:endParaRPr lang="it-IT" sz="1600" dirty="0"/>
                    </a:p>
                  </a:txBody>
                  <a:tcPr anchor="ctr"/>
                </a:tc>
                <a:tc>
                  <a:txBody>
                    <a:bodyPr/>
                    <a:lstStyle/>
                    <a:p>
                      <a:pPr algn="ctr"/>
                      <a:r>
                        <a:rPr lang="it-IT" dirty="0" smtClean="0"/>
                        <a:t>Privata</a:t>
                      </a:r>
                      <a:endParaRPr lang="it-IT" dirty="0"/>
                    </a:p>
                  </a:txBody>
                  <a:tcPr anchor="ctr"/>
                </a:tc>
                <a:tc>
                  <a:txBody>
                    <a:bodyPr/>
                    <a:lstStyle/>
                    <a:p>
                      <a:pPr algn="ctr"/>
                      <a:r>
                        <a:rPr lang="it-IT" dirty="0" smtClean="0"/>
                        <a:t>Terni</a:t>
                      </a:r>
                      <a:endParaRPr lang="it-IT" dirty="0"/>
                    </a:p>
                  </a:txBody>
                  <a:tcPr anchor="ctr"/>
                </a:tc>
                <a:tc>
                  <a:txBody>
                    <a:bodyPr/>
                    <a:lstStyle/>
                    <a:p>
                      <a:pPr algn="ctr"/>
                      <a:r>
                        <a:rPr lang="it-IT" dirty="0" smtClean="0"/>
                        <a:t>3</a:t>
                      </a:r>
                      <a:endParaRPr lang="it-IT" dirty="0"/>
                    </a:p>
                  </a:txBody>
                  <a:tcPr anchor="ctr"/>
                </a:tc>
              </a:tr>
            </a:tbl>
          </a:graphicData>
        </a:graphic>
      </p:graphicFrame>
      <p:sp>
        <p:nvSpPr>
          <p:cNvPr id="3" name="CasellaDiTesto 2"/>
          <p:cNvSpPr txBox="1"/>
          <p:nvPr/>
        </p:nvSpPr>
        <p:spPr>
          <a:xfrm>
            <a:off x="395536" y="260648"/>
            <a:ext cx="8424936" cy="523220"/>
          </a:xfrm>
          <a:prstGeom prst="rect">
            <a:avLst/>
          </a:prstGeom>
          <a:noFill/>
        </p:spPr>
        <p:txBody>
          <a:bodyPr wrap="square" rtlCol="0">
            <a:spAutoFit/>
          </a:bodyPr>
          <a:lstStyle/>
          <a:p>
            <a:pPr algn="ctr"/>
            <a:r>
              <a:rPr lang="it-IT" sz="2800" b="1" dirty="0" smtClean="0">
                <a:latin typeface="Arial" panose="020B0604020202020204" pitchFamily="34" charset="0"/>
                <a:cs typeface="Arial" panose="020B0604020202020204" pitchFamily="34" charset="0"/>
              </a:rPr>
              <a:t>Siti Lisa A2 nel Comune di Terni</a:t>
            </a:r>
            <a:endParaRPr lang="it-IT"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1023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al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4.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Concourse</Template>
  <TotalTime>1087</TotalTime>
  <Words>1893</Words>
  <Application>Microsoft Macintosh PowerPoint</Application>
  <PresentationFormat>Presentazione su schermo (4:3)</PresentationFormat>
  <Paragraphs>426</Paragraphs>
  <Slides>30</Slides>
  <Notes>2</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30</vt:i4>
      </vt:variant>
    </vt:vector>
  </HeadingPairs>
  <TitlesOfParts>
    <vt:vector size="43" baseType="lpstr">
      <vt:lpstr>Arial</vt:lpstr>
      <vt:lpstr>Arial Narrow</vt:lpstr>
      <vt:lpstr>Arial1</vt:lpstr>
      <vt:lpstr>Calibri</vt:lpstr>
      <vt:lpstr>Gill Sans MT</vt:lpstr>
      <vt:lpstr>Lucida Sans Unicode</vt:lpstr>
      <vt:lpstr>ＭＳ Ｐゴシック</vt:lpstr>
      <vt:lpstr>Times New Roman</vt:lpstr>
      <vt:lpstr>Verdana</vt:lpstr>
      <vt:lpstr>Wingdings 2</vt:lpstr>
      <vt:lpstr>Wingdings 3</vt:lpstr>
      <vt:lpstr>Viale</vt:lpstr>
      <vt:lpstr>CorelDRAW</vt:lpstr>
      <vt:lpstr>Presentazione di PowerPoint</vt:lpstr>
      <vt:lpstr>Raffaela Petralla – Comune di Terni Paolo Sconocchia – ARPA Umbria Attività e primi risultati del Piano Regionale di Bonifica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Piano Regionale di bonifica D.C.R. 5 Maggio 2009 Lista A2 - Elenco siti a forte presunzione di contaminazione del Comune di Terni</vt:lpstr>
      <vt:lpstr>D.Lgs. 152 del 2006 L.R. 13 del 2009 Il ruolo del Comune nella procedura di bonifica per i siti inseriti in lista A2</vt:lpstr>
      <vt:lpstr> Siti di competenza privata  TR09 e TR010 Voc. Fiori 1 e 2  </vt:lpstr>
      <vt:lpstr>Siti privati Maratta 1(TR013) Maratta 2(TR015)  e Lago ex Cava Sabbione TR 014</vt:lpstr>
      <vt:lpstr>Area ex discarica Polymer competenza pubblica privata</vt:lpstr>
      <vt:lpstr>Confronto foto aere  a sx foto del volo 1954/55 a dx foto volo 1977</vt:lpstr>
      <vt:lpstr>Risultati analisi foto storiche Individuazione della possibile area di riempimento</vt:lpstr>
      <vt:lpstr>Ubicazione sondaggi attrezzati a piezometro</vt:lpstr>
      <vt:lpstr>Piano di indagine e capionamento</vt:lpstr>
      <vt:lpstr>Stratigrafia e Risultati analisi P1</vt:lpstr>
      <vt:lpstr>Stratigrafia e Risultati analisi P2</vt:lpstr>
      <vt:lpstr>Stratigrafia e Risultati analisi P3</vt:lpstr>
      <vt:lpstr>Risultati analisi P4</vt:lpstr>
      <vt:lpstr>Concentrazioni soglia di contaminazione acque sotterranee Tab. 2 della parte IV del D.Lgs. 152/2006</vt:lpstr>
      <vt:lpstr>Presentazione di PowerPoint</vt:lpstr>
    </vt:vector>
  </TitlesOfParts>
  <Company>Olidata S.p.A.</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AMBIENTE A TERNI: FACCIAMO IL PUNTO</dc:title>
  <dc:creator>Ciuchini Carla</dc:creator>
  <cp:lastModifiedBy>Utente di Microsoft Office</cp:lastModifiedBy>
  <cp:revision>44</cp:revision>
  <dcterms:created xsi:type="dcterms:W3CDTF">2016-06-13T11:40:20Z</dcterms:created>
  <dcterms:modified xsi:type="dcterms:W3CDTF">2016-06-17T06:52:50Z</dcterms:modified>
</cp:coreProperties>
</file>