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theme/themeOverride4.xml" ContentType="application/vnd.openxmlformats-officedocument.themeOverrid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37"/>
  </p:notesMasterIdLst>
  <p:handoutMasterIdLst>
    <p:handoutMasterId r:id="rId38"/>
  </p:handoutMasterIdLst>
  <p:sldIdLst>
    <p:sldId id="256" r:id="rId2"/>
    <p:sldId id="257" r:id="rId3"/>
    <p:sldId id="259" r:id="rId4"/>
    <p:sldId id="284" r:id="rId5"/>
    <p:sldId id="261" r:id="rId6"/>
    <p:sldId id="262" r:id="rId7"/>
    <p:sldId id="267" r:id="rId8"/>
    <p:sldId id="268" r:id="rId9"/>
    <p:sldId id="269" r:id="rId10"/>
    <p:sldId id="270" r:id="rId11"/>
    <p:sldId id="258" r:id="rId12"/>
    <p:sldId id="263" r:id="rId13"/>
    <p:sldId id="260" r:id="rId14"/>
    <p:sldId id="264" r:id="rId15"/>
    <p:sldId id="287" r:id="rId16"/>
    <p:sldId id="281" r:id="rId17"/>
    <p:sldId id="282" r:id="rId18"/>
    <p:sldId id="283" r:id="rId19"/>
    <p:sldId id="285" r:id="rId20"/>
    <p:sldId id="265" r:id="rId21"/>
    <p:sldId id="266" r:id="rId22"/>
    <p:sldId id="289" r:id="rId23"/>
    <p:sldId id="271" r:id="rId24"/>
    <p:sldId id="272" r:id="rId25"/>
    <p:sldId id="273" r:id="rId26"/>
    <p:sldId id="274" r:id="rId27"/>
    <p:sldId id="275" r:id="rId28"/>
    <p:sldId id="276" r:id="rId29"/>
    <p:sldId id="288" r:id="rId30"/>
    <p:sldId id="277" r:id="rId31"/>
    <p:sldId id="278" r:id="rId32"/>
    <p:sldId id="279" r:id="rId33"/>
    <p:sldId id="280" r:id="rId34"/>
    <p:sldId id="286" r:id="rId35"/>
    <p:sldId id="290" r:id="rId36"/>
  </p:sldIdLst>
  <p:sldSz cx="9144000" cy="6858000" type="screen4x3"/>
  <p:notesSz cx="6858000" cy="9926638"/>
  <p:defaultTextStyle>
    <a:defPPr>
      <a:defRPr lang="it-IT"/>
    </a:defPPr>
    <a:lvl1pPr algn="l" rtl="0" eaLnBrk="0" fontAlgn="base" hangingPunct="0">
      <a:spcBef>
        <a:spcPct val="0"/>
      </a:spcBef>
      <a:spcAft>
        <a:spcPct val="0"/>
      </a:spcAft>
      <a:defRPr kern="1200">
        <a:solidFill>
          <a:schemeClr val="tx1"/>
        </a:solidFill>
        <a:latin typeface="Lucida Sans Unicode" pitchFamily="34" charset="0"/>
        <a:ea typeface="+mn-ea"/>
        <a:cs typeface="+mn-cs"/>
      </a:defRPr>
    </a:lvl1pPr>
    <a:lvl2pPr marL="457200" algn="l" rtl="0" eaLnBrk="0" fontAlgn="base" hangingPunct="0">
      <a:spcBef>
        <a:spcPct val="0"/>
      </a:spcBef>
      <a:spcAft>
        <a:spcPct val="0"/>
      </a:spcAft>
      <a:defRPr kern="1200">
        <a:solidFill>
          <a:schemeClr val="tx1"/>
        </a:solidFill>
        <a:latin typeface="Lucida Sans Unicode" pitchFamily="34" charset="0"/>
        <a:ea typeface="+mn-ea"/>
        <a:cs typeface="+mn-cs"/>
      </a:defRPr>
    </a:lvl2pPr>
    <a:lvl3pPr marL="914400" algn="l" rtl="0" eaLnBrk="0" fontAlgn="base" hangingPunct="0">
      <a:spcBef>
        <a:spcPct val="0"/>
      </a:spcBef>
      <a:spcAft>
        <a:spcPct val="0"/>
      </a:spcAft>
      <a:defRPr kern="1200">
        <a:solidFill>
          <a:schemeClr val="tx1"/>
        </a:solidFill>
        <a:latin typeface="Lucida Sans Unicode" pitchFamily="34" charset="0"/>
        <a:ea typeface="+mn-ea"/>
        <a:cs typeface="+mn-cs"/>
      </a:defRPr>
    </a:lvl3pPr>
    <a:lvl4pPr marL="1371600" algn="l" rtl="0" eaLnBrk="0" fontAlgn="base" hangingPunct="0">
      <a:spcBef>
        <a:spcPct val="0"/>
      </a:spcBef>
      <a:spcAft>
        <a:spcPct val="0"/>
      </a:spcAft>
      <a:defRPr kern="1200">
        <a:solidFill>
          <a:schemeClr val="tx1"/>
        </a:solidFill>
        <a:latin typeface="Lucida Sans Unicode" pitchFamily="34" charset="0"/>
        <a:ea typeface="+mn-ea"/>
        <a:cs typeface="+mn-cs"/>
      </a:defRPr>
    </a:lvl4pPr>
    <a:lvl5pPr marL="1828800" algn="l" rtl="0" eaLnBrk="0" fontAlgn="base" hangingPunct="0">
      <a:spcBef>
        <a:spcPct val="0"/>
      </a:spcBef>
      <a:spcAft>
        <a:spcPct val="0"/>
      </a:spcAft>
      <a:defRPr kern="1200">
        <a:solidFill>
          <a:schemeClr val="tx1"/>
        </a:solidFill>
        <a:latin typeface="Lucida Sans Unicode" pitchFamily="34" charset="0"/>
        <a:ea typeface="+mn-ea"/>
        <a:cs typeface="+mn-cs"/>
      </a:defRPr>
    </a:lvl5pPr>
    <a:lvl6pPr marL="2286000" algn="l" defTabSz="914400" rtl="0" eaLnBrk="1" latinLnBrk="0" hangingPunct="1">
      <a:defRPr kern="1200">
        <a:solidFill>
          <a:schemeClr val="tx1"/>
        </a:solidFill>
        <a:latin typeface="Lucida Sans Unicode" pitchFamily="34" charset="0"/>
        <a:ea typeface="+mn-ea"/>
        <a:cs typeface="+mn-cs"/>
      </a:defRPr>
    </a:lvl6pPr>
    <a:lvl7pPr marL="2743200" algn="l" defTabSz="914400" rtl="0" eaLnBrk="1" latinLnBrk="0" hangingPunct="1">
      <a:defRPr kern="1200">
        <a:solidFill>
          <a:schemeClr val="tx1"/>
        </a:solidFill>
        <a:latin typeface="Lucida Sans Unicode" pitchFamily="34" charset="0"/>
        <a:ea typeface="+mn-ea"/>
        <a:cs typeface="+mn-cs"/>
      </a:defRPr>
    </a:lvl7pPr>
    <a:lvl8pPr marL="3200400" algn="l" defTabSz="914400" rtl="0" eaLnBrk="1" latinLnBrk="0" hangingPunct="1">
      <a:defRPr kern="1200">
        <a:solidFill>
          <a:schemeClr val="tx1"/>
        </a:solidFill>
        <a:latin typeface="Lucida Sans Unicode" pitchFamily="34" charset="0"/>
        <a:ea typeface="+mn-ea"/>
        <a:cs typeface="+mn-cs"/>
      </a:defRPr>
    </a:lvl8pPr>
    <a:lvl9pPr marL="3657600" algn="l" defTabSz="914400" rtl="0" eaLnBrk="1" latinLnBrk="0" hangingPunct="1">
      <a:defRPr kern="1200">
        <a:solidFill>
          <a:schemeClr val="tx1"/>
        </a:solidFill>
        <a:latin typeface="Lucida Sans Unicode"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9853" autoAdjust="0"/>
  </p:normalViewPr>
  <p:slideViewPr>
    <p:cSldViewPr>
      <p:cViewPr>
        <p:scale>
          <a:sx n="100" d="100"/>
          <a:sy n="100" d="100"/>
        </p:scale>
        <p:origin x="-294" y="354"/>
      </p:cViewPr>
      <p:guideLst>
        <p:guide orient="horz" pos="2160"/>
        <p:guide pos="2880"/>
      </p:guideLst>
    </p:cSldViewPr>
  </p:slideViewPr>
  <p:outlineViewPr>
    <p:cViewPr>
      <p:scale>
        <a:sx n="33" d="100"/>
        <a:sy n="33" d="100"/>
      </p:scale>
      <p:origin x="0" y="861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96332"/>
          </a:xfrm>
          <a:prstGeom prst="rect">
            <a:avLst/>
          </a:prstGeom>
        </p:spPr>
        <p:txBody>
          <a:bodyPr vert="horz" lIns="91440" tIns="45720" rIns="91440" bIns="45720" rtlCol="0"/>
          <a:lstStyle>
            <a:lvl1pPr algn="r">
              <a:defRPr sz="1200"/>
            </a:lvl1pPr>
          </a:lstStyle>
          <a:p>
            <a:fld id="{42ED0B5A-74A9-4E82-A922-087E70A816DB}" type="datetimeFigureOut">
              <a:rPr lang="it-IT" smtClean="0"/>
              <a:pPr/>
              <a:t>17/06/2016</a:t>
            </a:fld>
            <a:endParaRPr lang="it-IT"/>
          </a:p>
        </p:txBody>
      </p:sp>
      <p:sp>
        <p:nvSpPr>
          <p:cNvPr id="4" name="Segnaposto piè di pagina 3"/>
          <p:cNvSpPr>
            <a:spLocks noGrp="1"/>
          </p:cNvSpPr>
          <p:nvPr>
            <p:ph type="ftr" sz="quarter" idx="2"/>
          </p:nvPr>
        </p:nvSpPr>
        <p:spPr>
          <a:xfrm>
            <a:off x="0" y="9428583"/>
            <a:ext cx="2971800" cy="49633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9428583"/>
            <a:ext cx="2971800" cy="496332"/>
          </a:xfrm>
          <a:prstGeom prst="rect">
            <a:avLst/>
          </a:prstGeom>
        </p:spPr>
        <p:txBody>
          <a:bodyPr vert="horz" lIns="91440" tIns="45720" rIns="91440" bIns="45720" rtlCol="0" anchor="b"/>
          <a:lstStyle>
            <a:lvl1pPr algn="r">
              <a:defRPr sz="1200"/>
            </a:lvl1pPr>
          </a:lstStyle>
          <a:p>
            <a:fld id="{ED963ABC-8AA4-476C-8991-0C9ED1E5272B}" type="slidenum">
              <a:rPr lang="it-IT" smtClean="0"/>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6332"/>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84613" y="0"/>
            <a:ext cx="2971800" cy="496332"/>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187AAD9-FCFE-41B3-8F8B-6D3AD81334C6}" type="datetimeFigureOut">
              <a:rPr lang="it-IT"/>
              <a:pPr>
                <a:defRPr/>
              </a:pPr>
              <a:t>17/06/2016</a:t>
            </a:fld>
            <a:endParaRPr lang="it-IT"/>
          </a:p>
        </p:txBody>
      </p:sp>
      <p:sp>
        <p:nvSpPr>
          <p:cNvPr id="4" name="Segnaposto immagine diapositiva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715153"/>
            <a:ext cx="5486400" cy="4466987"/>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84613" y="9428583"/>
            <a:ext cx="2971800"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2612A269-C66C-4E4F-9645-08855CC92ACE}" type="slidenum">
              <a:rPr lang="it-IT"/>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1267"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smtClean="0"/>
          </a:p>
        </p:txBody>
      </p:sp>
      <p:sp>
        <p:nvSpPr>
          <p:cNvPr id="11268" name="Segnaposto numero diapositiva 3"/>
          <p:cNvSpPr>
            <a:spLocks noGrp="1"/>
          </p:cNvSpPr>
          <p:nvPr>
            <p:ph type="sldNum" sz="quarter" idx="5"/>
          </p:nvPr>
        </p:nvSpPr>
        <p:spPr bwMode="auto">
          <a:noFill/>
          <a:ln>
            <a:miter lim="800000"/>
            <a:headEnd/>
            <a:tailEnd/>
          </a:ln>
        </p:spPr>
        <p:txBody>
          <a:bodyPr/>
          <a:lstStyle/>
          <a:p>
            <a:fld id="{D8C7E946-3562-4E34-8426-6E8DBB70F5E9}" type="slidenum">
              <a:rPr lang="it-IT"/>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Le concentrazioni massime orarie di NO2</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Nella regione</a:t>
            </a:r>
            <a:r>
              <a:rPr lang="it-IT" baseline="0" dirty="0" smtClean="0"/>
              <a:t> Umbria è installata una estesa rete di monitoraggio della qualità dell’aria composta da 15 centraline che sono utilizzate al fine della valutazione della qualità dell’aria nel territorio regionale, 9 centraline per il controllo di specifiche attività produttive e 1 centralina di fondo  (situata  nei monti </a:t>
            </a:r>
            <a:r>
              <a:rPr lang="it-IT" baseline="0" dirty="0" err="1" smtClean="0"/>
              <a:t>martani</a:t>
            </a:r>
            <a:r>
              <a:rPr lang="it-IT" baseline="0" dirty="0" smtClean="0"/>
              <a:t> a 1100 metri di quota utile al rilevamento di intrusioni sahariane ) </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Nel comune di Terni sono installate tre centraline della Rete regionale, Le Grazie centralina di fondo urbano, Carrara centralina rivolta</a:t>
            </a:r>
            <a:r>
              <a:rPr lang="it-IT" baseline="0" dirty="0" smtClean="0"/>
              <a:t> al traffico, </a:t>
            </a:r>
            <a:r>
              <a:rPr lang="it-IT" baseline="0" dirty="0" err="1" smtClean="0"/>
              <a:t>Borgorivo</a:t>
            </a:r>
            <a:r>
              <a:rPr lang="it-IT" baseline="0" dirty="0" smtClean="0"/>
              <a:t> centralina di fondo suburbano, </a:t>
            </a:r>
            <a:r>
              <a:rPr lang="it-IT" baseline="0" dirty="0" err="1" smtClean="0"/>
              <a:t>Prisciano</a:t>
            </a:r>
            <a:r>
              <a:rPr lang="it-IT" baseline="0" dirty="0" smtClean="0"/>
              <a:t> e Maratta centraline industriali a controllo di AST e ARIA</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612A269-C66C-4E4F-9645-08855CC92ACE}" type="slidenum">
              <a:rPr lang="it-IT" smtClean="0"/>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Ad integrazione delle centraline sono inoltre disponibili tre laboratori mobili e altra attrezzatura per prelievi analisi e </a:t>
            </a:r>
            <a:r>
              <a:rPr lang="it-IT" dirty="0" smtClean="0"/>
              <a:t>deposizioni. La strumentazione è rispondente</a:t>
            </a:r>
            <a:r>
              <a:rPr lang="it-IT" baseline="0" dirty="0" smtClean="0"/>
              <a:t> ai requisiti che prevede la 155/2010, rinnovata totalmente nel corso del 2012 per quanto riguarda l’area di Terni.</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Il processo di rilevamento è Certificato ISO 9001</a:t>
            </a:r>
            <a:r>
              <a:rPr lang="it-IT" baseline="0" dirty="0" smtClean="0"/>
              <a:t> </a:t>
            </a:r>
            <a:r>
              <a:rPr lang="it-IT" baseline="0" dirty="0" smtClean="0"/>
              <a:t>con specifiche </a:t>
            </a:r>
            <a:r>
              <a:rPr lang="it-IT" baseline="0" dirty="0" smtClean="0"/>
              <a:t>procedure per l’assicurazione della qualità dei </a:t>
            </a:r>
            <a:r>
              <a:rPr lang="it-IT" baseline="0" dirty="0" smtClean="0"/>
              <a:t>dati, anche attraverso  </a:t>
            </a:r>
            <a:r>
              <a:rPr lang="it-IT" baseline="0" dirty="0" smtClean="0"/>
              <a:t>l’utilizzo di un centro di taratura della </a:t>
            </a:r>
            <a:r>
              <a:rPr lang="it-IT" baseline="0" dirty="0" err="1" smtClean="0"/>
              <a:t>stumentazione</a:t>
            </a:r>
            <a:r>
              <a:rPr lang="it-IT" baseline="0" dirty="0" smtClean="0"/>
              <a:t> e l’adesione ai circuiti di interconfronto organizzati da ISPRA. </a:t>
            </a:r>
            <a:r>
              <a:rPr lang="it-IT" baseline="0" dirty="0" smtClean="0"/>
              <a:t>Tra l’altro siamo </a:t>
            </a:r>
            <a:r>
              <a:rPr lang="it-IT" baseline="0" dirty="0" smtClean="0"/>
              <a:t>stati organizzatori insieme ad ISPRA del’interconfronto su Particolato PM10 e PM2.5 e Metalli dell’anno 2014 </a:t>
            </a:r>
            <a:r>
              <a:rPr lang="it-IT" baseline="0" dirty="0" smtClean="0"/>
              <a:t>qui a </a:t>
            </a:r>
            <a:r>
              <a:rPr lang="it-IT" baseline="0" dirty="0" smtClean="0"/>
              <a:t>Terni presso il </a:t>
            </a:r>
            <a:r>
              <a:rPr lang="it-IT" baseline="0" dirty="0" err="1" smtClean="0"/>
              <a:t>pattinodromo</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Ogni giorno sono pubblicati sul sito dell’agenzia i dati di sintesi relativi alla rete di rilevamento dei principali indicatori evidenziando la qualità dell’aria riscontrata</a:t>
            </a:r>
            <a:r>
              <a:rPr lang="it-IT" baseline="0" dirty="0" smtClean="0"/>
              <a:t> con colorazione che vanno dal verde al rosso intenso </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Qui si evidenzia un focus su Terni dello stesso bollettino quotidiano</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17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In cinque postazioni della città inoltre</a:t>
            </a:r>
            <a:r>
              <a:rPr lang="it-IT" baseline="0" dirty="0" smtClean="0"/>
              <a:t> sono riportati in dei totem interattivi  valori di emissione dei principali impianti e i valori di qualità dell’aria</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Oltre ai parametri previsti dalle norme, si ricercano nel particolato PM10 Diossine e Furani, i dati 2015 mostrano valori contenuti, in linea con altri centri della regione in cui sono rilevati (la </a:t>
            </a:r>
            <a:r>
              <a:rPr lang="it-IT" sz="1200" kern="1200" baseline="0" dirty="0" smtClean="0">
                <a:solidFill>
                  <a:schemeClr val="tx1"/>
                </a:solidFill>
                <a:latin typeface="+mn-lt"/>
                <a:ea typeface="+mn-ea"/>
                <a:cs typeface="+mn-cs"/>
              </a:rPr>
              <a:t>Commissione Consultiva Tossicologica Nazionale individua il limite di 40fg/m</a:t>
            </a:r>
            <a:r>
              <a:rPr lang="it-IT" sz="1200" kern="1200" baseline="30000" dirty="0" smtClean="0">
                <a:solidFill>
                  <a:schemeClr val="tx1"/>
                </a:solidFill>
                <a:latin typeface="+mn-lt"/>
                <a:ea typeface="+mn-ea"/>
                <a:cs typeface="+mn-cs"/>
              </a:rPr>
              <a:t>3</a:t>
            </a:r>
            <a:r>
              <a:rPr lang="it-IT" sz="1200" kern="1200" baseline="0" dirty="0" smtClean="0">
                <a:solidFill>
                  <a:schemeClr val="tx1"/>
                </a:solidFill>
                <a:latin typeface="+mn-lt"/>
                <a:ea typeface="+mn-ea"/>
                <a:cs typeface="+mn-cs"/>
              </a:rPr>
              <a:t> per l’aria ambiente)</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Buongiorno</a:t>
            </a:r>
          </a:p>
          <a:p>
            <a:r>
              <a:rPr lang="it-IT" dirty="0" smtClean="0"/>
              <a:t>Quanto segue rappresenta una sintesi delle attività che Arpa</a:t>
            </a:r>
            <a:r>
              <a:rPr lang="it-IT" baseline="0" dirty="0" smtClean="0"/>
              <a:t> conduce da anni nel territorio del comune di Terni e della conca </a:t>
            </a:r>
            <a:r>
              <a:rPr lang="it-IT" baseline="0" dirty="0" err="1" smtClean="0"/>
              <a:t>ternana</a:t>
            </a:r>
            <a:r>
              <a:rPr lang="it-IT" baseline="0" dirty="0" smtClean="0"/>
              <a:t> in generale, </a:t>
            </a:r>
            <a:r>
              <a:rPr lang="it-IT" dirty="0" smtClean="0"/>
              <a:t>e dei risultati di queste attività</a:t>
            </a:r>
            <a:r>
              <a:rPr lang="it-IT" baseline="0" dirty="0" smtClean="0"/>
              <a:t>. Raccolgo nella presentazione i contributi di molti operatori che hanno prodotto materiale  in gran parte consultabile nelle pagine web dell’agenzia dell’agenzia a partire da Caterina </a:t>
            </a:r>
            <a:r>
              <a:rPr lang="it-IT" baseline="0" dirty="0" smtClean="0"/>
              <a:t>Austeri, </a:t>
            </a:r>
            <a:r>
              <a:rPr lang="it-IT" baseline="0" dirty="0" smtClean="0"/>
              <a:t>ai Collaboratori Mirco Areni, Emanuele Bubù e Giancarlo Caiello; Marco Vecchiocattivi per la parte della modellistica, Monica Angelucci per l’Inventario dell’emissioni, Mara Galletti e altri collaboratori del laboratorio Arpa, per  le analisi di IPA, Metalli e Diossine.</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Le analisi proseguono nel corso del 2016 estese anche al sito di Maratta.</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Altro parametro seguito è il Cromo per il quale come intuibile c’è una notevole differenza con le concentrazioni riscontrate nel resto della regione, per il cromo non esistono limiti in aria, la cui presenza non è direttamente proporzionale alla presenza di Cromo esavalente, che ha interesse tossicologico. Per questo </a:t>
            </a:r>
            <a:r>
              <a:rPr lang="it-IT" dirty="0" smtClean="0"/>
              <a:t>è </a:t>
            </a:r>
            <a:r>
              <a:rPr lang="it-IT" dirty="0" smtClean="0"/>
              <a:t>stata avviata in forma sperimentale una rilevazione </a:t>
            </a:r>
            <a:r>
              <a:rPr lang="it-IT" dirty="0" smtClean="0"/>
              <a:t>del Cromo esavalente con </a:t>
            </a:r>
            <a:r>
              <a:rPr lang="it-IT" dirty="0" smtClean="0"/>
              <a:t>campionamenti ad hoc nei periodo di gennaio – aprile 2016 nei siti di </a:t>
            </a:r>
            <a:r>
              <a:rPr lang="it-IT" dirty="0" err="1" smtClean="0"/>
              <a:t>Borgorivo</a:t>
            </a:r>
            <a:r>
              <a:rPr lang="it-IT" dirty="0" smtClean="0"/>
              <a:t> e </a:t>
            </a:r>
            <a:r>
              <a:rPr lang="it-IT" dirty="0" err="1" smtClean="0"/>
              <a:t>Prisciano</a:t>
            </a:r>
            <a:r>
              <a:rPr lang="it-IT" dirty="0" smtClean="0"/>
              <a:t>.</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kern="1200" baseline="0" dirty="0" smtClean="0">
                <a:solidFill>
                  <a:schemeClr val="tx1"/>
                </a:solidFill>
                <a:latin typeface="+mn-lt"/>
                <a:ea typeface="+mn-ea"/>
                <a:cs typeface="+mn-cs"/>
              </a:rPr>
              <a:t>Le prime misure indicano </a:t>
            </a:r>
            <a:r>
              <a:rPr lang="it-IT" sz="1200" b="1" kern="1200" baseline="0" dirty="0" smtClean="0">
                <a:solidFill>
                  <a:schemeClr val="tx1"/>
                </a:solidFill>
                <a:latin typeface="+mn-lt"/>
                <a:ea typeface="+mn-ea"/>
                <a:cs typeface="+mn-cs"/>
              </a:rPr>
              <a:t>per il Cr(</a:t>
            </a:r>
            <a:r>
              <a:rPr lang="it-IT" sz="1200" b="1" kern="1200" baseline="0" dirty="0" err="1" smtClean="0">
                <a:solidFill>
                  <a:schemeClr val="tx1"/>
                </a:solidFill>
                <a:latin typeface="+mn-lt"/>
                <a:ea typeface="+mn-ea"/>
                <a:cs typeface="+mn-cs"/>
              </a:rPr>
              <a:t>VI</a:t>
            </a:r>
            <a:r>
              <a:rPr lang="it-IT" sz="1200" b="1" kern="1200" baseline="0" dirty="0" smtClean="0">
                <a:solidFill>
                  <a:schemeClr val="tx1"/>
                </a:solidFill>
                <a:latin typeface="+mn-lt"/>
                <a:ea typeface="+mn-ea"/>
                <a:cs typeface="+mn-cs"/>
              </a:rPr>
              <a:t>) lo stesso andamento delle altre </a:t>
            </a:r>
            <a:r>
              <a:rPr lang="it-IT" sz="1200" b="1" kern="1200" baseline="0" dirty="0" smtClean="0">
                <a:solidFill>
                  <a:schemeClr val="tx1"/>
                </a:solidFill>
                <a:latin typeface="+mn-lt"/>
                <a:ea typeface="+mn-ea"/>
                <a:cs typeface="+mn-cs"/>
              </a:rPr>
              <a:t>componenti metalliche </a:t>
            </a:r>
            <a:r>
              <a:rPr lang="it-IT" sz="1200" b="1" kern="1200" baseline="0" dirty="0" smtClean="0">
                <a:solidFill>
                  <a:schemeClr val="tx1"/>
                </a:solidFill>
                <a:latin typeface="+mn-lt"/>
                <a:ea typeface="+mn-ea"/>
                <a:cs typeface="+mn-cs"/>
              </a:rPr>
              <a:t>presenti in atmosfera, in particolare Cromo totale; come prevedibile </a:t>
            </a:r>
            <a:r>
              <a:rPr lang="it-IT" sz="1200" b="1" kern="1200" baseline="0" dirty="0" smtClean="0">
                <a:solidFill>
                  <a:schemeClr val="tx1"/>
                </a:solidFill>
                <a:latin typeface="+mn-lt"/>
                <a:ea typeface="+mn-ea"/>
                <a:cs typeface="+mn-cs"/>
              </a:rPr>
              <a:t>le </a:t>
            </a:r>
            <a:r>
              <a:rPr lang="it-IT" sz="1200" kern="1200" baseline="0" dirty="0" smtClean="0">
                <a:solidFill>
                  <a:schemeClr val="tx1"/>
                </a:solidFill>
                <a:latin typeface="+mn-lt"/>
                <a:ea typeface="+mn-ea"/>
                <a:cs typeface="+mn-cs"/>
              </a:rPr>
              <a:t>concentrazioni </a:t>
            </a:r>
            <a:r>
              <a:rPr lang="it-IT" sz="1200" kern="1200" baseline="0" dirty="0" smtClean="0">
                <a:solidFill>
                  <a:schemeClr val="tx1"/>
                </a:solidFill>
                <a:latin typeface="+mn-lt"/>
                <a:ea typeface="+mn-ea"/>
                <a:cs typeface="+mn-cs"/>
              </a:rPr>
              <a:t>di Cr(</a:t>
            </a:r>
            <a:r>
              <a:rPr lang="it-IT" sz="1200" kern="1200" baseline="0" dirty="0" err="1" smtClean="0">
                <a:solidFill>
                  <a:schemeClr val="tx1"/>
                </a:solidFill>
                <a:latin typeface="+mn-lt"/>
                <a:ea typeface="+mn-ea"/>
                <a:cs typeface="+mn-cs"/>
              </a:rPr>
              <a:t>VI</a:t>
            </a:r>
            <a:r>
              <a:rPr lang="it-IT" sz="1200" kern="1200" baseline="0" dirty="0" smtClean="0">
                <a:solidFill>
                  <a:schemeClr val="tx1"/>
                </a:solidFill>
                <a:latin typeface="+mn-lt"/>
                <a:ea typeface="+mn-ea"/>
                <a:cs typeface="+mn-cs"/>
              </a:rPr>
              <a:t>) sono infatti più elevate nel sito industriale “</a:t>
            </a:r>
            <a:r>
              <a:rPr lang="it-IT" sz="1200" kern="1200" baseline="0" dirty="0" err="1" smtClean="0">
                <a:solidFill>
                  <a:schemeClr val="tx1"/>
                </a:solidFill>
                <a:latin typeface="+mn-lt"/>
                <a:ea typeface="+mn-ea"/>
                <a:cs typeface="+mn-cs"/>
              </a:rPr>
              <a:t>Prisciano</a:t>
            </a:r>
            <a:r>
              <a:rPr lang="it-IT" sz="1200" kern="1200" baseline="0" dirty="0" smtClean="0">
                <a:solidFill>
                  <a:schemeClr val="tx1"/>
                </a:solidFill>
                <a:latin typeface="+mn-lt"/>
                <a:ea typeface="+mn-ea"/>
                <a:cs typeface="+mn-cs"/>
              </a:rPr>
              <a:t>” rispetto al sito di</a:t>
            </a:r>
          </a:p>
          <a:p>
            <a:r>
              <a:rPr lang="it-IT" sz="1200" kern="1200" baseline="0" dirty="0" smtClean="0">
                <a:solidFill>
                  <a:schemeClr val="tx1"/>
                </a:solidFill>
                <a:latin typeface="+mn-lt"/>
                <a:ea typeface="+mn-ea"/>
                <a:cs typeface="+mn-cs"/>
              </a:rPr>
              <a:t>fondo urbano “Borgo Rivo”, in linea con le rispettive concentrazioni di Cromo totale. Dai </a:t>
            </a:r>
            <a:r>
              <a:rPr lang="it-IT" sz="1200" kern="1200" baseline="0" dirty="0" smtClean="0">
                <a:solidFill>
                  <a:schemeClr val="tx1"/>
                </a:solidFill>
                <a:latin typeface="+mn-lt"/>
                <a:ea typeface="+mn-ea"/>
                <a:cs typeface="+mn-cs"/>
              </a:rPr>
              <a:t>dati raccolti </a:t>
            </a:r>
            <a:r>
              <a:rPr lang="it-IT" sz="1200" kern="1200" baseline="0" dirty="0" smtClean="0">
                <a:solidFill>
                  <a:schemeClr val="tx1"/>
                </a:solidFill>
                <a:latin typeface="+mn-lt"/>
                <a:ea typeface="+mn-ea"/>
                <a:cs typeface="+mn-cs"/>
              </a:rPr>
              <a:t>si evince che il Cr(</a:t>
            </a:r>
            <a:r>
              <a:rPr lang="it-IT" sz="1200" kern="1200" baseline="0" dirty="0" err="1" smtClean="0">
                <a:solidFill>
                  <a:schemeClr val="tx1"/>
                </a:solidFill>
                <a:latin typeface="+mn-lt"/>
                <a:ea typeface="+mn-ea"/>
                <a:cs typeface="+mn-cs"/>
              </a:rPr>
              <a:t>VI</a:t>
            </a:r>
            <a:r>
              <a:rPr lang="it-IT" sz="1200" kern="1200" baseline="0" dirty="0" smtClean="0">
                <a:solidFill>
                  <a:schemeClr val="tx1"/>
                </a:solidFill>
                <a:latin typeface="+mn-lt"/>
                <a:ea typeface="+mn-ea"/>
                <a:cs typeface="+mn-cs"/>
              </a:rPr>
              <a:t>) rappresenta una percentuale </a:t>
            </a:r>
            <a:r>
              <a:rPr lang="it-IT" sz="1200" kern="1200" baseline="0" dirty="0" smtClean="0">
                <a:solidFill>
                  <a:schemeClr val="tx1"/>
                </a:solidFill>
                <a:latin typeface="+mn-lt"/>
                <a:ea typeface="+mn-ea"/>
                <a:cs typeface="+mn-cs"/>
              </a:rPr>
              <a:t>che varia dal </a:t>
            </a:r>
            <a:r>
              <a:rPr lang="it-IT" sz="1200" kern="1200" baseline="0" dirty="0" smtClean="0">
                <a:solidFill>
                  <a:schemeClr val="tx1"/>
                </a:solidFill>
                <a:latin typeface="+mn-lt"/>
                <a:ea typeface="+mn-ea"/>
                <a:cs typeface="+mn-cs"/>
              </a:rPr>
              <a:t>2-8% rispetto al Cromo totale</a:t>
            </a:r>
            <a:r>
              <a:rPr lang="it-IT" sz="1200" kern="1200" baseline="0" dirty="0" smtClean="0">
                <a:solidFill>
                  <a:schemeClr val="tx1"/>
                </a:solidFill>
                <a:latin typeface="+mn-lt"/>
                <a:ea typeface="+mn-ea"/>
                <a:cs typeface="+mn-cs"/>
              </a:rPr>
              <a:t>, a </a:t>
            </a:r>
            <a:r>
              <a:rPr lang="it-IT" sz="1200" kern="1200" baseline="0" dirty="0" smtClean="0">
                <a:solidFill>
                  <a:schemeClr val="tx1"/>
                </a:solidFill>
                <a:latin typeface="+mn-lt"/>
                <a:ea typeface="+mn-ea"/>
                <a:cs typeface="+mn-cs"/>
              </a:rPr>
              <a:t>conferma della maggiore stabilità del Cromo III che costituisce il restante 92-98%.</a:t>
            </a:r>
          </a:p>
          <a:p>
            <a:r>
              <a:rPr lang="it-IT" sz="1200" kern="1200" baseline="0" dirty="0" smtClean="0">
                <a:solidFill>
                  <a:schemeClr val="tx1"/>
                </a:solidFill>
                <a:latin typeface="+mn-lt"/>
                <a:ea typeface="+mn-ea"/>
                <a:cs typeface="+mn-cs"/>
              </a:rPr>
              <a:t>Le concentrazioni di Cr(</a:t>
            </a:r>
            <a:r>
              <a:rPr lang="it-IT" sz="1200" kern="1200" baseline="0" dirty="0" err="1" smtClean="0">
                <a:solidFill>
                  <a:schemeClr val="tx1"/>
                </a:solidFill>
                <a:latin typeface="+mn-lt"/>
                <a:ea typeface="+mn-ea"/>
                <a:cs typeface="+mn-cs"/>
              </a:rPr>
              <a:t>VI</a:t>
            </a:r>
            <a:r>
              <a:rPr lang="it-IT" sz="1200" kern="1200" baseline="0" dirty="0" smtClean="0">
                <a:solidFill>
                  <a:schemeClr val="tx1"/>
                </a:solidFill>
                <a:latin typeface="+mn-lt"/>
                <a:ea typeface="+mn-ea"/>
                <a:cs typeface="+mn-cs"/>
              </a:rPr>
              <a:t>) misurate nel presente studio non risultano preoccupanti: </a:t>
            </a:r>
            <a:r>
              <a:rPr lang="it-IT" sz="1200" kern="1200" baseline="0" dirty="0" smtClean="0">
                <a:solidFill>
                  <a:schemeClr val="tx1"/>
                </a:solidFill>
                <a:latin typeface="+mn-lt"/>
                <a:ea typeface="+mn-ea"/>
                <a:cs typeface="+mn-cs"/>
              </a:rPr>
              <a:t>la concentrazione </a:t>
            </a:r>
            <a:r>
              <a:rPr lang="it-IT" sz="1200" kern="1200" baseline="0" dirty="0" smtClean="0">
                <a:solidFill>
                  <a:schemeClr val="tx1"/>
                </a:solidFill>
                <a:latin typeface="+mn-lt"/>
                <a:ea typeface="+mn-ea"/>
                <a:cs typeface="+mn-cs"/>
              </a:rPr>
              <a:t>più elevata di Cr(</a:t>
            </a:r>
            <a:r>
              <a:rPr lang="it-IT" sz="1200" kern="1200" baseline="0" dirty="0" err="1" smtClean="0">
                <a:solidFill>
                  <a:schemeClr val="tx1"/>
                </a:solidFill>
                <a:latin typeface="+mn-lt"/>
                <a:ea typeface="+mn-ea"/>
                <a:cs typeface="+mn-cs"/>
              </a:rPr>
              <a:t>VI</a:t>
            </a:r>
            <a:r>
              <a:rPr lang="it-IT" sz="1200" kern="1200" baseline="0" dirty="0" smtClean="0">
                <a:solidFill>
                  <a:schemeClr val="tx1"/>
                </a:solidFill>
                <a:latin typeface="+mn-lt"/>
                <a:ea typeface="+mn-ea"/>
                <a:cs typeface="+mn-cs"/>
              </a:rPr>
              <a:t>) rilevata a </a:t>
            </a:r>
            <a:r>
              <a:rPr lang="it-IT" sz="1200" kern="1200" baseline="0" dirty="0" err="1" smtClean="0">
                <a:solidFill>
                  <a:schemeClr val="tx1"/>
                </a:solidFill>
                <a:latin typeface="+mn-lt"/>
                <a:ea typeface="+mn-ea"/>
                <a:cs typeface="+mn-cs"/>
              </a:rPr>
              <a:t>Prisciano</a:t>
            </a:r>
            <a:r>
              <a:rPr lang="it-IT" sz="1200" kern="1200" baseline="0" dirty="0" smtClean="0">
                <a:solidFill>
                  <a:schemeClr val="tx1"/>
                </a:solidFill>
                <a:latin typeface="+mn-lt"/>
                <a:ea typeface="+mn-ea"/>
                <a:cs typeface="+mn-cs"/>
              </a:rPr>
              <a:t> (7,3 ng/m3) rimane </a:t>
            </a:r>
            <a:r>
              <a:rPr lang="it-IT" sz="1200" b="1" kern="1200" baseline="0" dirty="0" smtClean="0">
                <a:solidFill>
                  <a:schemeClr val="tx1"/>
                </a:solidFill>
                <a:latin typeface="+mn-lt"/>
                <a:ea typeface="+mn-ea"/>
                <a:cs typeface="+mn-cs"/>
              </a:rPr>
              <a:t>al di sotto </a:t>
            </a:r>
            <a:r>
              <a:rPr lang="it-IT" sz="1200" b="1" kern="1200" baseline="0" dirty="0" smtClean="0">
                <a:solidFill>
                  <a:schemeClr val="tx1"/>
                </a:solidFill>
                <a:latin typeface="+mn-lt"/>
                <a:ea typeface="+mn-ea"/>
                <a:cs typeface="+mn-cs"/>
              </a:rPr>
              <a:t>del valore </a:t>
            </a:r>
            <a:r>
              <a:rPr lang="it-IT" sz="1200" b="1" kern="1200" baseline="0" dirty="0" smtClean="0">
                <a:solidFill>
                  <a:schemeClr val="tx1"/>
                </a:solidFill>
                <a:latin typeface="+mn-lt"/>
                <a:ea typeface="+mn-ea"/>
                <a:cs typeface="+mn-cs"/>
              </a:rPr>
              <a:t>di riferimento US EPA </a:t>
            </a:r>
            <a:r>
              <a:rPr lang="it-IT" sz="1200" b="1" kern="1200" baseline="0" dirty="0" err="1" smtClean="0">
                <a:solidFill>
                  <a:schemeClr val="tx1"/>
                </a:solidFill>
                <a:latin typeface="+mn-lt"/>
                <a:ea typeface="+mn-ea"/>
                <a:cs typeface="+mn-cs"/>
              </a:rPr>
              <a:t>RfC</a:t>
            </a:r>
            <a:r>
              <a:rPr lang="it-IT" sz="1200" b="1" kern="1200" baseline="0" dirty="0" smtClean="0">
                <a:solidFill>
                  <a:schemeClr val="tx1"/>
                </a:solidFill>
                <a:latin typeface="+mn-lt"/>
                <a:ea typeface="+mn-ea"/>
                <a:cs typeface="+mn-cs"/>
              </a:rPr>
              <a:t>, pari a 8 </a:t>
            </a:r>
            <a:r>
              <a:rPr lang="it-IT" sz="1200" b="1" kern="1200" baseline="0" dirty="0" smtClean="0">
                <a:solidFill>
                  <a:schemeClr val="tx1"/>
                </a:solidFill>
                <a:latin typeface="+mn-lt"/>
                <a:ea typeface="+mn-ea"/>
                <a:cs typeface="+mn-cs"/>
              </a:rPr>
              <a:t>ng/m3  (riferita ad una esposizione nell’arco di vita).</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Di seguito si riportano i risultati dei parametri per i quali si riscontra una certa </a:t>
            </a:r>
            <a:r>
              <a:rPr lang="it-IT" dirty="0" smtClean="0"/>
              <a:t>criticità per la città di Terni: </a:t>
            </a:r>
            <a:r>
              <a:rPr lang="it-IT" dirty="0" smtClean="0"/>
              <a:t>Per il Particolato PM10 nel corso del 2015 si ha il rispetto in tutte le postazioni del</a:t>
            </a:r>
            <a:r>
              <a:rPr lang="it-IT" baseline="0" dirty="0" smtClean="0"/>
              <a:t> limite per la media annuale, mentre è superato in tutte le postazioni il limite dei superamenti del valore di 50 </a:t>
            </a:r>
            <a:r>
              <a:rPr lang="it-IT" baseline="0" dirty="0" smtClean="0">
                <a:latin typeface="Symbol" pitchFamily="18" charset="2"/>
              </a:rPr>
              <a:t>micro</a:t>
            </a:r>
            <a:r>
              <a:rPr lang="it-IT" baseline="0" dirty="0" smtClean="0"/>
              <a:t>grammi/m3 </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È rispettato il limite della media</a:t>
            </a:r>
            <a:r>
              <a:rPr lang="it-IT" baseline="0" dirty="0" smtClean="0"/>
              <a:t> annuale in tutte le postazioni, mentre il valore obiettivo è raggiunto soltanto nella postazione di Maratta</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Sono rispettati i limiti relativi al Biossido di Azoto in tutte le postazioni, sia della media annuale, sia della massimo</a:t>
            </a:r>
            <a:r>
              <a:rPr lang="it-IT" baseline="0" dirty="0" smtClean="0"/>
              <a:t> valore di</a:t>
            </a:r>
            <a:r>
              <a:rPr lang="it-IT" dirty="0" smtClean="0"/>
              <a:t> un ora</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Il</a:t>
            </a:r>
            <a:r>
              <a:rPr lang="it-IT" baseline="0" dirty="0" smtClean="0"/>
              <a:t> </a:t>
            </a:r>
            <a:r>
              <a:rPr lang="it-IT" baseline="0" dirty="0" err="1" smtClean="0"/>
              <a:t>Benzo</a:t>
            </a:r>
            <a:r>
              <a:rPr lang="it-IT" baseline="0" dirty="0" smtClean="0"/>
              <a:t> – a- pirene risulta al di sopra del valore obiettivo in tre delle quattro postazioni in cui è rilevato</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26</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Dei</a:t>
            </a:r>
            <a:r>
              <a:rPr lang="it-IT" baseline="0" dirty="0" smtClean="0"/>
              <a:t> metalli previsti dalla normativa si ha </a:t>
            </a:r>
            <a:r>
              <a:rPr lang="it-IT" baseline="0" dirty="0" smtClean="0"/>
              <a:t>per il Nichel la media </a:t>
            </a:r>
            <a:r>
              <a:rPr lang="it-IT" baseline="0" dirty="0" smtClean="0"/>
              <a:t>annuale oltre il valore obiettivo nella postazione di </a:t>
            </a:r>
            <a:r>
              <a:rPr lang="it-IT" baseline="0" dirty="0" err="1" smtClean="0"/>
              <a:t>Prisciano</a:t>
            </a:r>
            <a:r>
              <a:rPr lang="it-IT" baseline="0" dirty="0" smtClean="0"/>
              <a:t>, mentre nelle altre tre la media annuale rispetta il valore obiettivo</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27</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Analizzando il trend a partire dal 2010 si evidenzia una sostanziale stabilità delle concentrazioni delle medie annuali del PM10 sempre al di sotto del limite in tutte le postazioni</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28</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Mentre il limite dei superamenti della media giornaliera mostra una tendenza all’aumento negli ultimi anni a </a:t>
            </a:r>
            <a:r>
              <a:rPr lang="it-IT" dirty="0" err="1" smtClean="0"/>
              <a:t>carrara</a:t>
            </a:r>
            <a:r>
              <a:rPr lang="it-IT" dirty="0" smtClean="0"/>
              <a:t> e </a:t>
            </a:r>
            <a:r>
              <a:rPr lang="it-IT" dirty="0" err="1" smtClean="0"/>
              <a:t>borgorivo</a:t>
            </a:r>
            <a:r>
              <a:rPr lang="it-IT" dirty="0" smtClean="0"/>
              <a:t>, stabile a Le Grazie sopra il</a:t>
            </a:r>
            <a:r>
              <a:rPr lang="it-IT" baseline="0" dirty="0" smtClean="0"/>
              <a:t> limite, oscillante fra sopra e sotto il limite a </a:t>
            </a:r>
            <a:r>
              <a:rPr lang="it-IT" baseline="0" dirty="0" err="1" smtClean="0"/>
              <a:t>Borgorivo</a:t>
            </a:r>
            <a:r>
              <a:rPr lang="it-IT" baseline="0" dirty="0" smtClean="0"/>
              <a:t> e Carrara</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29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Le attività di Arpa</a:t>
            </a:r>
            <a:r>
              <a:rPr lang="it-IT" baseline="0" dirty="0" smtClean="0"/>
              <a:t> sono guidate in via principale da quanto dettato dalla normativa in materia di qualità dell’aria, rappresentata dal </a:t>
            </a:r>
            <a:r>
              <a:rPr lang="it-IT" baseline="0" dirty="0" err="1" smtClean="0"/>
              <a:t>DL</a:t>
            </a:r>
            <a:r>
              <a:rPr lang="it-IT" baseline="0" dirty="0" smtClean="0"/>
              <a:t> 155/2010 che fissa modalità di Rilevamento, Limiti e Soglie di valutazione per gli inquinanti Biossido di zolfo-SO2, Biossido di azoto -NO2, Benzene, Monossido di </a:t>
            </a:r>
            <a:r>
              <a:rPr lang="it-IT" baseline="0" dirty="0" err="1" smtClean="0"/>
              <a:t>carbonio-CO</a:t>
            </a:r>
            <a:r>
              <a:rPr lang="it-IT" baseline="0" dirty="0" smtClean="0"/>
              <a:t>, Particolato PM10 e PM2.5, Ozono, Piombo, Arsenico, Cadmio, Nichel, </a:t>
            </a:r>
            <a:r>
              <a:rPr lang="it-IT" baseline="0" dirty="0" err="1" smtClean="0"/>
              <a:t>Benzo-a-Pirene</a:t>
            </a:r>
            <a:r>
              <a:rPr lang="it-IT" baseline="0" dirty="0" smtClean="0"/>
              <a:t> nel Particolato PM10.</a:t>
            </a:r>
          </a:p>
          <a:p>
            <a:r>
              <a:rPr lang="it-IT" sz="1200" dirty="0" smtClean="0"/>
              <a:t>Prevede inoltre la rilevazione di metalli e </a:t>
            </a:r>
            <a:r>
              <a:rPr lang="it-IT" sz="1200" dirty="0" err="1" smtClean="0"/>
              <a:t>ipa</a:t>
            </a:r>
            <a:r>
              <a:rPr lang="it-IT" sz="1200" dirty="0" smtClean="0"/>
              <a:t> sulle deposizioni, senza individuare in questo caso soglie e limiti.</a:t>
            </a:r>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Sostanziale stabilità sotto il limite in tutte le postazioni, ma ancora al di sopra del valore obiettivo (2020)</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30</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Andamento stabile al di sotto del limite per il </a:t>
            </a:r>
            <a:r>
              <a:rPr lang="it-IT" dirty="0" smtClean="0"/>
              <a:t>Biossido di Azoto -NO2 </a:t>
            </a:r>
            <a:r>
              <a:rPr lang="it-IT" dirty="0" smtClean="0"/>
              <a:t>a Carrara e Le Grazie, in netta </a:t>
            </a:r>
            <a:r>
              <a:rPr lang="it-IT" dirty="0" err="1" smtClean="0"/>
              <a:t>diminuizione</a:t>
            </a:r>
            <a:r>
              <a:rPr lang="it-IT" dirty="0" smtClean="0"/>
              <a:t> a </a:t>
            </a:r>
            <a:r>
              <a:rPr lang="it-IT" dirty="0" err="1" smtClean="0"/>
              <a:t>Borgorivo</a:t>
            </a:r>
            <a:r>
              <a:rPr lang="it-IT" dirty="0" smtClean="0"/>
              <a:t> con stabilizzazione</a:t>
            </a:r>
            <a:r>
              <a:rPr lang="it-IT" baseline="0" dirty="0" smtClean="0"/>
              <a:t> gli ultimi anni</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31</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Trend invece  in discesa per il Benzene, con stabilizzazione su</a:t>
            </a:r>
            <a:r>
              <a:rPr lang="it-IT" baseline="0" dirty="0" smtClean="0"/>
              <a:t> valori al di sotto della soglia di valutazione negli ultimi anni</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32</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Lo storico delle medie annuali del Nichel </a:t>
            </a:r>
            <a:r>
              <a:rPr lang="it-IT" dirty="0" smtClean="0"/>
              <a:t>a </a:t>
            </a:r>
            <a:r>
              <a:rPr lang="it-IT" dirty="0" smtClean="0"/>
              <a:t>Le Grazie mostra andamento altalenante</a:t>
            </a:r>
            <a:r>
              <a:rPr lang="it-IT" baseline="0" dirty="0" smtClean="0"/>
              <a:t> al di sotto del valore obiettivo</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33</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Per il </a:t>
            </a:r>
            <a:r>
              <a:rPr lang="it-IT" dirty="0" err="1" smtClean="0"/>
              <a:t>Benzo-a-pirene</a:t>
            </a:r>
            <a:r>
              <a:rPr lang="it-IT" baseline="0" dirty="0" smtClean="0"/>
              <a:t> invece il trend è quello di un aumento dei valori sopra il valore obiettivo negli ultimi anni </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34</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35</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Per quanto riguarda le emissioni il testo normativo in vigore è il </a:t>
            </a:r>
            <a:r>
              <a:rPr lang="it-IT" dirty="0" smtClean="0"/>
              <a:t>cosiddetto</a:t>
            </a:r>
            <a:r>
              <a:rPr lang="it-IT" baseline="0" dirty="0" smtClean="0"/>
              <a:t> </a:t>
            </a:r>
            <a:r>
              <a:rPr lang="it-IT" baseline="0" dirty="0" smtClean="0"/>
              <a:t>Testo Unico Ambientale, il Decreto Legislativo 152/2006 che alla parte V titolo I, insieme all’attività espletata per le Autorizzazioni Integrate Ambientali disciplina appunto autorizzazioni, limiti e controllo delle emissioni in atmosfera degli impianti industriali.</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4</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Dall’inventario delle emissioni,</a:t>
            </a:r>
            <a:r>
              <a:rPr lang="it-IT" baseline="0" dirty="0" smtClean="0"/>
              <a:t> che periodicamente viene aggiornato da Arpa, vediamo le emissioni dei principali inquinanti nei principali settori. Da notare che le emissioni primarie di Particolato sono attribuite in percentuale rilevante al riscaldamento, in misura molto inferiore a trasporti ed attività produttive. L’alto apporto di Ossidi di azoto dei settori trasporti e processi produttive  riserva a questi settori un contributo rilevante di Particolato secondario (dovuto alla </a:t>
            </a:r>
            <a:r>
              <a:rPr lang="it-IT" baseline="0" dirty="0" err="1" smtClean="0"/>
              <a:t>traformazione</a:t>
            </a:r>
            <a:r>
              <a:rPr lang="it-IT" baseline="0" dirty="0" smtClean="0"/>
              <a:t> degli ossidi in nitrati ). </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5</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Come è intuitivo i</a:t>
            </a:r>
            <a:r>
              <a:rPr lang="it-IT" baseline="0" dirty="0" smtClean="0"/>
              <a:t> processi produttivi sono fonti primarie di emissione di metalli, mentre al riscaldamento è da imputare la maggior parte delle emissioni di </a:t>
            </a:r>
            <a:r>
              <a:rPr lang="it-IT" baseline="0" dirty="0" err="1" smtClean="0"/>
              <a:t>Benzo-a-pirene</a:t>
            </a:r>
            <a:r>
              <a:rPr lang="it-IT" baseline="0" dirty="0" smtClean="0"/>
              <a:t> e Benzene,  per quest’ultimo un certo contributo viene anche dai trasporti.</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Dall’inventario delle emissioni si parte per la valutazione modellistica delle concentrazioni</a:t>
            </a:r>
            <a:r>
              <a:rPr lang="it-IT" baseline="0" dirty="0" smtClean="0"/>
              <a:t> in aria dei principali inquinanti che nelle slide seguenti  vengono riportate per il PM10 come media annuale</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PM10</a:t>
            </a:r>
            <a:r>
              <a:rPr lang="it-IT" baseline="0" dirty="0" smtClean="0"/>
              <a:t> come concentrazione giornaliera</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Le concentrazioni annuali di </a:t>
            </a:r>
            <a:r>
              <a:rPr lang="it-IT" dirty="0" err="1" smtClean="0"/>
              <a:t>NOx</a:t>
            </a:r>
            <a:endParaRPr lang="it-IT" dirty="0"/>
          </a:p>
        </p:txBody>
      </p:sp>
      <p:sp>
        <p:nvSpPr>
          <p:cNvPr id="4" name="Segnaposto numero diapositiva 3"/>
          <p:cNvSpPr>
            <a:spLocks noGrp="1"/>
          </p:cNvSpPr>
          <p:nvPr>
            <p:ph type="sldNum" sz="quarter" idx="10"/>
          </p:nvPr>
        </p:nvSpPr>
        <p:spPr/>
        <p:txBody>
          <a:bodyPr/>
          <a:lstStyle/>
          <a:p>
            <a:fld id="{2612A269-C66C-4E4F-9645-08855CC92ACE}" type="slidenum">
              <a:rPr lang="it-IT" smtClean="0"/>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Triangolo rettangolo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grpSp>
        <p:nvGrpSpPr>
          <p:cNvPr id="5" name="Gruppo 15"/>
          <p:cNvGrpSpPr>
            <a:grpSpLocks/>
          </p:cNvGrpSpPr>
          <p:nvPr/>
        </p:nvGrpSpPr>
        <p:grpSpPr bwMode="auto">
          <a:xfrm>
            <a:off x="-3175" y="4953000"/>
            <a:ext cx="9147175" cy="1911350"/>
            <a:chOff x="-3765" y="4832896"/>
            <a:chExt cx="9147765" cy="2032192"/>
          </a:xfrm>
        </p:grpSpPr>
        <p:sp>
          <p:nvSpPr>
            <p:cNvPr id="6" name="Figura a mano libera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eaLnBrk="1" fontAlgn="auto" hangingPunct="1">
                <a:spcBef>
                  <a:spcPts val="0"/>
                </a:spcBef>
                <a:spcAft>
                  <a:spcPts val="0"/>
                </a:spcAft>
                <a:defRPr/>
              </a:pPr>
              <a:endParaRPr lang="en-US">
                <a:latin typeface="+mn-lt"/>
              </a:endParaRPr>
            </a:p>
          </p:txBody>
        </p:sp>
        <p:sp>
          <p:nvSpPr>
            <p:cNvPr id="7" name="Figura a mano libera 18"/>
            <p:cNvSpPr>
              <a:spLocks/>
            </p:cNvSpPr>
            <p:nvPr/>
          </p:nvSpPr>
          <p:spPr bwMode="auto">
            <a:xfrm>
              <a:off x="35443" y="5135526"/>
              <a:ext cx="9108557"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lgn="ctr">
              <a:noFill/>
              <a:prstDash val="solid"/>
              <a:round/>
              <a:headEnd type="none" w="med" len="med"/>
              <a:tailEnd type="none" w="med" len="med"/>
            </a:ln>
          </p:spPr>
          <p:txBody>
            <a:bodyPr/>
            <a:lstStyle/>
            <a:p>
              <a:endParaRPr lang="it-IT"/>
            </a:p>
          </p:txBody>
        </p:sp>
        <p:sp>
          <p:nvSpPr>
            <p:cNvPr id="8" name="Figura a mano libera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cxnSp>
          <p:nvCxnSpPr>
            <p:cNvPr id="10" name="Connettore 1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olo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it-IT" smtClean="0"/>
              <a:t>Fare clic per modificare lo stile del titolo</a:t>
            </a:r>
            <a:endParaRPr lang="en-US"/>
          </a:p>
        </p:txBody>
      </p:sp>
      <p:sp>
        <p:nvSpPr>
          <p:cNvPr id="17" name="Sottotitolo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smtClean="0"/>
              <a:t>Fare clic per modificare lo stile del sottotitolo dello schema</a:t>
            </a:r>
            <a:endParaRPr lang="en-US"/>
          </a:p>
        </p:txBody>
      </p:sp>
      <p:sp>
        <p:nvSpPr>
          <p:cNvPr id="11" name="Segnaposto data 29"/>
          <p:cNvSpPr>
            <a:spLocks noGrp="1"/>
          </p:cNvSpPr>
          <p:nvPr>
            <p:ph type="dt" sz="half" idx="10"/>
          </p:nvPr>
        </p:nvSpPr>
        <p:spPr/>
        <p:txBody>
          <a:bodyPr/>
          <a:lstStyle>
            <a:lvl1pPr>
              <a:defRPr smtClean="0">
                <a:solidFill>
                  <a:srgbClr val="FFFFFF"/>
                </a:solidFill>
              </a:defRPr>
            </a:lvl1pPr>
            <a:extLst/>
          </a:lstStyle>
          <a:p>
            <a:pPr>
              <a:defRPr/>
            </a:pPr>
            <a:fld id="{09C6A5E1-301D-4D0F-AD16-A5F5F4AD8361}" type="datetime1">
              <a:rPr lang="it-IT"/>
              <a:pPr>
                <a:defRPr/>
              </a:pPr>
              <a:t>17/06/2016</a:t>
            </a:fld>
            <a:endParaRPr lang="it-IT"/>
          </a:p>
        </p:txBody>
      </p:sp>
      <p:sp>
        <p:nvSpPr>
          <p:cNvPr id="12" name="Segnaposto piè di pagina 18"/>
          <p:cNvSpPr>
            <a:spLocks noGrp="1"/>
          </p:cNvSpPr>
          <p:nvPr>
            <p:ph type="ftr" sz="quarter" idx="11"/>
          </p:nvPr>
        </p:nvSpPr>
        <p:spPr/>
        <p:txBody>
          <a:bodyPr/>
          <a:lstStyle>
            <a:lvl1pPr>
              <a:defRPr smtClean="0">
                <a:solidFill>
                  <a:schemeClr val="accent1">
                    <a:tint val="20000"/>
                  </a:schemeClr>
                </a:solidFill>
              </a:defRPr>
            </a:lvl1pPr>
            <a:extLst/>
          </a:lstStyle>
          <a:p>
            <a:pPr>
              <a:defRPr/>
            </a:pPr>
            <a:r>
              <a:rPr lang="it-IT"/>
              <a:t>Terni 17-18 giugno 2016</a:t>
            </a:r>
          </a:p>
        </p:txBody>
      </p:sp>
      <p:sp>
        <p:nvSpPr>
          <p:cNvPr id="13" name="Segnaposto numero diapositiva 26"/>
          <p:cNvSpPr>
            <a:spLocks noGrp="1"/>
          </p:cNvSpPr>
          <p:nvPr>
            <p:ph type="sldNum" sz="quarter" idx="12"/>
          </p:nvPr>
        </p:nvSpPr>
        <p:spPr/>
        <p:txBody>
          <a:bodyPr/>
          <a:lstStyle>
            <a:lvl1pPr>
              <a:defRPr>
                <a:solidFill>
                  <a:srgbClr val="FFFFFF"/>
                </a:solidFill>
              </a:defRPr>
            </a:lvl1pPr>
          </a:lstStyle>
          <a:p>
            <a:fld id="{2DE19A19-64BC-4329-9944-412E7A7F783E}"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1481329"/>
            <a:ext cx="8229600" cy="4386071"/>
          </a:xfrm>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AA88038D-D3EC-454C-88FD-C7E421331B17}" type="datetime1">
              <a:rPr lang="it-IT"/>
              <a:pPr>
                <a:defRPr/>
              </a:pPr>
              <a:t>17/06/2016</a:t>
            </a:fld>
            <a:endParaRPr lang="it-IT"/>
          </a:p>
        </p:txBody>
      </p:sp>
      <p:sp>
        <p:nvSpPr>
          <p:cNvPr id="5" name="Segnaposto piè di pagina 21"/>
          <p:cNvSpPr>
            <a:spLocks noGrp="1"/>
          </p:cNvSpPr>
          <p:nvPr>
            <p:ph type="ftr" sz="quarter" idx="11"/>
          </p:nvPr>
        </p:nvSpPr>
        <p:spPr/>
        <p:txBody>
          <a:bodyPr/>
          <a:lstStyle>
            <a:lvl1pPr>
              <a:defRPr/>
            </a:lvl1pPr>
          </a:lstStyle>
          <a:p>
            <a:pPr>
              <a:defRPr/>
            </a:pPr>
            <a:r>
              <a:rPr lang="it-IT"/>
              <a:t>Terni 17-18 giugno 2016</a:t>
            </a:r>
          </a:p>
        </p:txBody>
      </p:sp>
      <p:sp>
        <p:nvSpPr>
          <p:cNvPr id="6" name="Segnaposto numero diapositiva 17"/>
          <p:cNvSpPr>
            <a:spLocks noGrp="1"/>
          </p:cNvSpPr>
          <p:nvPr>
            <p:ph type="sldNum" sz="quarter" idx="12"/>
          </p:nvPr>
        </p:nvSpPr>
        <p:spPr/>
        <p:txBody>
          <a:bodyPr/>
          <a:lstStyle>
            <a:lvl1pPr>
              <a:defRPr/>
            </a:lvl1pPr>
          </a:lstStyle>
          <a:p>
            <a:fld id="{70CAB49C-6E4A-401D-AA11-A50FA89A494B}"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4013" y="274640"/>
            <a:ext cx="1777470" cy="5592761"/>
          </a:xfrm>
        </p:spPr>
        <p:txBody>
          <a:bodyPr vert="eaVert"/>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41"/>
            <a:ext cx="6324600" cy="5592760"/>
          </a:xfrm>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151703D8-81F3-4E4B-96B3-66096775A5F4}" type="datetime1">
              <a:rPr lang="it-IT"/>
              <a:pPr>
                <a:defRPr/>
              </a:pPr>
              <a:t>17/06/2016</a:t>
            </a:fld>
            <a:endParaRPr lang="it-IT"/>
          </a:p>
        </p:txBody>
      </p:sp>
      <p:sp>
        <p:nvSpPr>
          <p:cNvPr id="5" name="Segnaposto piè di pagina 21"/>
          <p:cNvSpPr>
            <a:spLocks noGrp="1"/>
          </p:cNvSpPr>
          <p:nvPr>
            <p:ph type="ftr" sz="quarter" idx="11"/>
          </p:nvPr>
        </p:nvSpPr>
        <p:spPr/>
        <p:txBody>
          <a:bodyPr/>
          <a:lstStyle>
            <a:lvl1pPr>
              <a:defRPr/>
            </a:lvl1pPr>
          </a:lstStyle>
          <a:p>
            <a:pPr>
              <a:defRPr/>
            </a:pPr>
            <a:r>
              <a:rPr lang="it-IT"/>
              <a:t>Terni 17-18 giugno 2016</a:t>
            </a:r>
          </a:p>
        </p:txBody>
      </p:sp>
      <p:sp>
        <p:nvSpPr>
          <p:cNvPr id="6" name="Segnaposto numero diapositiva 17"/>
          <p:cNvSpPr>
            <a:spLocks noGrp="1"/>
          </p:cNvSpPr>
          <p:nvPr>
            <p:ph type="sldNum" sz="quarter" idx="12"/>
          </p:nvPr>
        </p:nvSpPr>
        <p:spPr/>
        <p:txBody>
          <a:bodyPr/>
          <a:lstStyle>
            <a:lvl1pPr>
              <a:defRPr/>
            </a:lvl1pPr>
          </a:lstStyle>
          <a:p>
            <a:fld id="{95A98414-E608-48BB-A5A5-F12A5F8D293A}"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Titolo 6"/>
          <p:cNvSpPr>
            <a:spLocks noGrp="1"/>
          </p:cNvSpPr>
          <p:nvPr>
            <p:ph type="title"/>
          </p:nvPr>
        </p:nvSpPr>
        <p:spPr/>
        <p:txBody>
          <a:bodyPr rtlCol="0"/>
          <a:lstStyle>
            <a:extLst/>
          </a:lstStyle>
          <a:p>
            <a:r>
              <a:rPr lang="it-IT" smtClean="0"/>
              <a:t>Fare clic per modificare lo stile del titolo</a:t>
            </a:r>
            <a:endParaRPr lang="en-US"/>
          </a:p>
        </p:txBody>
      </p:sp>
      <p:sp>
        <p:nvSpPr>
          <p:cNvPr id="4" name="Segnaposto data 9"/>
          <p:cNvSpPr>
            <a:spLocks noGrp="1"/>
          </p:cNvSpPr>
          <p:nvPr>
            <p:ph type="dt" sz="half" idx="10"/>
          </p:nvPr>
        </p:nvSpPr>
        <p:spPr/>
        <p:txBody>
          <a:bodyPr/>
          <a:lstStyle>
            <a:lvl1pPr>
              <a:defRPr/>
            </a:lvl1pPr>
          </a:lstStyle>
          <a:p>
            <a:pPr>
              <a:defRPr/>
            </a:pPr>
            <a:fld id="{69461C52-4DE4-43F6-A88F-6C69917A1968}" type="datetime1">
              <a:rPr lang="it-IT"/>
              <a:pPr>
                <a:defRPr/>
              </a:pPr>
              <a:t>17/06/2016</a:t>
            </a:fld>
            <a:endParaRPr lang="it-IT"/>
          </a:p>
        </p:txBody>
      </p:sp>
      <p:sp>
        <p:nvSpPr>
          <p:cNvPr id="5" name="Segnaposto piè di pagina 21"/>
          <p:cNvSpPr>
            <a:spLocks noGrp="1"/>
          </p:cNvSpPr>
          <p:nvPr>
            <p:ph type="ftr" sz="quarter" idx="11"/>
          </p:nvPr>
        </p:nvSpPr>
        <p:spPr/>
        <p:txBody>
          <a:bodyPr/>
          <a:lstStyle>
            <a:lvl1pPr>
              <a:defRPr/>
            </a:lvl1pPr>
          </a:lstStyle>
          <a:p>
            <a:pPr>
              <a:defRPr/>
            </a:pPr>
            <a:r>
              <a:rPr lang="it-IT"/>
              <a:t>Terni 17-18 giugno 2016</a:t>
            </a:r>
          </a:p>
        </p:txBody>
      </p:sp>
      <p:sp>
        <p:nvSpPr>
          <p:cNvPr id="6" name="Segnaposto numero diapositiva 17"/>
          <p:cNvSpPr>
            <a:spLocks noGrp="1"/>
          </p:cNvSpPr>
          <p:nvPr>
            <p:ph type="sldNum" sz="quarter" idx="12"/>
          </p:nvPr>
        </p:nvSpPr>
        <p:spPr/>
        <p:txBody>
          <a:bodyPr/>
          <a:lstStyle>
            <a:lvl1pPr>
              <a:defRPr/>
            </a:lvl1pPr>
          </a:lstStyle>
          <a:p>
            <a:fld id="{46542A05-6E79-42C8-8E15-062E28ED70D2}"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Gallone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fontAlgn="auto" hangingPunct="1">
              <a:spcBef>
                <a:spcPts val="0"/>
              </a:spcBef>
              <a:spcAft>
                <a:spcPts val="0"/>
              </a:spcAft>
              <a:defRPr/>
            </a:pPr>
            <a:endParaRPr lang="en-US"/>
          </a:p>
        </p:txBody>
      </p:sp>
      <p:sp>
        <p:nvSpPr>
          <p:cNvPr id="5" name="Gallone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fontAlgn="auto" hangingPunct="1">
              <a:spcBef>
                <a:spcPts val="0"/>
              </a:spcBef>
              <a:spcAft>
                <a:spcPts val="0"/>
              </a:spcAft>
              <a:defRPr/>
            </a:pPr>
            <a:endParaRPr lang="en-US"/>
          </a:p>
        </p:txBody>
      </p:sp>
      <p:sp>
        <p:nvSpPr>
          <p:cNvPr id="2" name="Titolo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it-IT" smtClean="0"/>
              <a:t>Fare clic per modificare stili del testo dello schema</a:t>
            </a:r>
          </a:p>
        </p:txBody>
      </p:sp>
      <p:sp>
        <p:nvSpPr>
          <p:cNvPr id="6" name="Segnaposto data 3"/>
          <p:cNvSpPr>
            <a:spLocks noGrp="1"/>
          </p:cNvSpPr>
          <p:nvPr>
            <p:ph type="dt" sz="half" idx="10"/>
          </p:nvPr>
        </p:nvSpPr>
        <p:spPr/>
        <p:txBody>
          <a:bodyPr/>
          <a:lstStyle>
            <a:lvl1pPr>
              <a:defRPr/>
            </a:lvl1pPr>
            <a:extLst/>
          </a:lstStyle>
          <a:p>
            <a:pPr>
              <a:defRPr/>
            </a:pPr>
            <a:fld id="{FBA508EE-E57B-4B68-B707-71F949E39075}" type="datetime1">
              <a:rPr lang="it-IT"/>
              <a:pPr>
                <a:defRPr/>
              </a:pPr>
              <a:t>17/06/2016</a:t>
            </a:fld>
            <a:endParaRPr lang="it-IT"/>
          </a:p>
        </p:txBody>
      </p:sp>
      <p:sp>
        <p:nvSpPr>
          <p:cNvPr id="7" name="Segnaposto piè di pagina 4"/>
          <p:cNvSpPr>
            <a:spLocks noGrp="1"/>
          </p:cNvSpPr>
          <p:nvPr>
            <p:ph type="ftr" sz="quarter" idx="11"/>
          </p:nvPr>
        </p:nvSpPr>
        <p:spPr/>
        <p:txBody>
          <a:bodyPr/>
          <a:lstStyle>
            <a:lvl1pPr>
              <a:defRPr/>
            </a:lvl1pPr>
            <a:extLst/>
          </a:lstStyle>
          <a:p>
            <a:pPr>
              <a:defRPr/>
            </a:pPr>
            <a:r>
              <a:rPr lang="it-IT"/>
              <a:t>Terni 17-18 giugno 2016</a:t>
            </a:r>
          </a:p>
        </p:txBody>
      </p:sp>
      <p:sp>
        <p:nvSpPr>
          <p:cNvPr id="8" name="Segnaposto numero diapositiva 5"/>
          <p:cNvSpPr>
            <a:spLocks noGrp="1"/>
          </p:cNvSpPr>
          <p:nvPr>
            <p:ph type="sldNum" sz="quarter" idx="12"/>
          </p:nvPr>
        </p:nvSpPr>
        <p:spPr/>
        <p:txBody>
          <a:bodyPr/>
          <a:lstStyle>
            <a:lvl1pPr>
              <a:defRPr/>
            </a:lvl1pPr>
          </a:lstStyle>
          <a:p>
            <a:fld id="{6A933934-87ED-498A-B9BE-9C004BB11080}" type="slidenum">
              <a:rPr lang="it-IT"/>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8" name="Titolo 7"/>
          <p:cNvSpPr>
            <a:spLocks noGrp="1"/>
          </p:cNvSpPr>
          <p:nvPr>
            <p:ph type="title"/>
          </p:nvPr>
        </p:nvSpPr>
        <p:spPr/>
        <p:txBody>
          <a:bodyPr rtlCol="0"/>
          <a:lstStyle>
            <a:extLst/>
          </a:lstStyle>
          <a:p>
            <a:r>
              <a:rPr lang="it-IT" smtClean="0"/>
              <a:t>Fare clic per modificare lo stile del titolo</a:t>
            </a:r>
            <a:endParaRPr lang="en-US"/>
          </a:p>
        </p:txBody>
      </p:sp>
      <p:sp>
        <p:nvSpPr>
          <p:cNvPr id="5" name="Segnaposto data 4"/>
          <p:cNvSpPr>
            <a:spLocks noGrp="1"/>
          </p:cNvSpPr>
          <p:nvPr>
            <p:ph type="dt" sz="half" idx="10"/>
          </p:nvPr>
        </p:nvSpPr>
        <p:spPr/>
        <p:txBody>
          <a:bodyPr/>
          <a:lstStyle>
            <a:lvl1pPr>
              <a:defRPr/>
            </a:lvl1pPr>
            <a:extLst/>
          </a:lstStyle>
          <a:p>
            <a:pPr>
              <a:defRPr/>
            </a:pPr>
            <a:fld id="{0C78A77D-7BEC-4EBF-BFF2-2887A6718CEE}" type="datetime1">
              <a:rPr lang="it-IT"/>
              <a:pPr>
                <a:defRPr/>
              </a:pPr>
              <a:t>17/06/2016</a:t>
            </a:fld>
            <a:endParaRPr lang="it-IT"/>
          </a:p>
        </p:txBody>
      </p:sp>
      <p:sp>
        <p:nvSpPr>
          <p:cNvPr id="6" name="Segnaposto piè di pagina 5"/>
          <p:cNvSpPr>
            <a:spLocks noGrp="1"/>
          </p:cNvSpPr>
          <p:nvPr>
            <p:ph type="ftr" sz="quarter" idx="11"/>
          </p:nvPr>
        </p:nvSpPr>
        <p:spPr/>
        <p:txBody>
          <a:bodyPr/>
          <a:lstStyle>
            <a:lvl1pPr>
              <a:defRPr/>
            </a:lvl1pPr>
            <a:extLst/>
          </a:lstStyle>
          <a:p>
            <a:pPr>
              <a:defRPr/>
            </a:pPr>
            <a:r>
              <a:rPr lang="it-IT"/>
              <a:t>Terni 17-18 giugno 2016</a:t>
            </a:r>
          </a:p>
        </p:txBody>
      </p:sp>
      <p:sp>
        <p:nvSpPr>
          <p:cNvPr id="7" name="Segnaposto numero diapositiva 6"/>
          <p:cNvSpPr>
            <a:spLocks noGrp="1"/>
          </p:cNvSpPr>
          <p:nvPr>
            <p:ph type="sldNum" sz="quarter" idx="12"/>
          </p:nvPr>
        </p:nvSpPr>
        <p:spPr/>
        <p:txBody>
          <a:bodyPr/>
          <a:lstStyle>
            <a:lvl1pPr>
              <a:defRPr/>
            </a:lvl1pPr>
          </a:lstStyle>
          <a:p>
            <a:fld id="{8F12A61C-1058-4CBC-97BD-413638E139FF}" type="slidenum">
              <a:rPr lang="it-IT"/>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lstStyle>
            <a:lvl1pPr>
              <a:defRPr/>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4" name="Segnaposto testo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5" name="Segnaposto contenuto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extLst/>
          </a:lstStyle>
          <a:p>
            <a:pPr>
              <a:defRPr/>
            </a:pPr>
            <a:fld id="{9EF670CF-E542-4DD6-9DA3-DE0C7B3D2C90}" type="datetime1">
              <a:rPr lang="it-IT"/>
              <a:pPr>
                <a:defRPr/>
              </a:pPr>
              <a:t>17/06/2016</a:t>
            </a:fld>
            <a:endParaRPr lang="it-IT"/>
          </a:p>
        </p:txBody>
      </p:sp>
      <p:sp>
        <p:nvSpPr>
          <p:cNvPr id="8" name="Segnaposto piè di pagina 7"/>
          <p:cNvSpPr>
            <a:spLocks noGrp="1"/>
          </p:cNvSpPr>
          <p:nvPr>
            <p:ph type="ftr" sz="quarter" idx="11"/>
          </p:nvPr>
        </p:nvSpPr>
        <p:spPr/>
        <p:txBody>
          <a:bodyPr/>
          <a:lstStyle>
            <a:lvl1pPr>
              <a:defRPr/>
            </a:lvl1pPr>
            <a:extLst/>
          </a:lstStyle>
          <a:p>
            <a:pPr>
              <a:defRPr/>
            </a:pPr>
            <a:r>
              <a:rPr lang="it-IT"/>
              <a:t>Terni 17-18 giugno 2016</a:t>
            </a:r>
          </a:p>
        </p:txBody>
      </p:sp>
      <p:sp>
        <p:nvSpPr>
          <p:cNvPr id="9" name="Segnaposto numero diapositiva 8"/>
          <p:cNvSpPr>
            <a:spLocks noGrp="1"/>
          </p:cNvSpPr>
          <p:nvPr>
            <p:ph type="sldNum" sz="quarter" idx="12"/>
          </p:nvPr>
        </p:nvSpPr>
        <p:spPr/>
        <p:txBody>
          <a:bodyPr/>
          <a:lstStyle>
            <a:lvl1pPr>
              <a:defRPr/>
            </a:lvl1pPr>
          </a:lstStyle>
          <a:p>
            <a:fld id="{BAE53F7F-84C2-4E63-9BB8-41D910216CF8}" type="slidenum">
              <a:rPr lang="it-IT"/>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olo 5"/>
          <p:cNvSpPr>
            <a:spLocks noGrp="1"/>
          </p:cNvSpPr>
          <p:nvPr>
            <p:ph type="title"/>
          </p:nvPr>
        </p:nvSpPr>
        <p:spPr/>
        <p:txBody>
          <a:bodyPr rtlCol="0"/>
          <a:lstStyle>
            <a:extLst/>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extLst/>
          </a:lstStyle>
          <a:p>
            <a:pPr>
              <a:defRPr/>
            </a:pPr>
            <a:fld id="{83E81B32-A352-4587-A1AD-880C5A723956}" type="datetime1">
              <a:rPr lang="it-IT"/>
              <a:pPr>
                <a:defRPr/>
              </a:pPr>
              <a:t>17/06/2016</a:t>
            </a:fld>
            <a:endParaRPr lang="it-IT"/>
          </a:p>
        </p:txBody>
      </p:sp>
      <p:sp>
        <p:nvSpPr>
          <p:cNvPr id="4" name="Segnaposto piè di pagina 3"/>
          <p:cNvSpPr>
            <a:spLocks noGrp="1"/>
          </p:cNvSpPr>
          <p:nvPr>
            <p:ph type="ftr" sz="quarter" idx="11"/>
          </p:nvPr>
        </p:nvSpPr>
        <p:spPr/>
        <p:txBody>
          <a:bodyPr/>
          <a:lstStyle>
            <a:lvl1pPr>
              <a:defRPr/>
            </a:lvl1pPr>
            <a:extLst/>
          </a:lstStyle>
          <a:p>
            <a:pPr>
              <a:defRPr/>
            </a:pPr>
            <a:r>
              <a:rPr lang="it-IT"/>
              <a:t>Terni 17-18 giugno 2016</a:t>
            </a:r>
          </a:p>
        </p:txBody>
      </p:sp>
      <p:sp>
        <p:nvSpPr>
          <p:cNvPr id="5" name="Segnaposto numero diapositiva 4"/>
          <p:cNvSpPr>
            <a:spLocks noGrp="1"/>
          </p:cNvSpPr>
          <p:nvPr>
            <p:ph type="sldNum" sz="quarter" idx="12"/>
          </p:nvPr>
        </p:nvSpPr>
        <p:spPr/>
        <p:txBody>
          <a:bodyPr/>
          <a:lstStyle>
            <a:lvl1pPr>
              <a:defRPr/>
            </a:lvl1pPr>
          </a:lstStyle>
          <a:p>
            <a:fld id="{E4522932-1F52-45F0-B2F5-36853470D09D}" type="slidenum">
              <a:rPr lang="it-IT"/>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fld id="{79D31B4F-608D-4061-A489-B820C342BD5D}" type="datetime1">
              <a:rPr lang="it-IT"/>
              <a:pPr>
                <a:defRPr/>
              </a:pPr>
              <a:t>17/06/2016</a:t>
            </a:fld>
            <a:endParaRPr lang="it-IT"/>
          </a:p>
        </p:txBody>
      </p:sp>
      <p:sp>
        <p:nvSpPr>
          <p:cNvPr id="3" name="Segnaposto piè di pagina 21"/>
          <p:cNvSpPr>
            <a:spLocks noGrp="1"/>
          </p:cNvSpPr>
          <p:nvPr>
            <p:ph type="ftr" sz="quarter" idx="11"/>
          </p:nvPr>
        </p:nvSpPr>
        <p:spPr/>
        <p:txBody>
          <a:bodyPr/>
          <a:lstStyle>
            <a:lvl1pPr>
              <a:defRPr/>
            </a:lvl1pPr>
          </a:lstStyle>
          <a:p>
            <a:pPr>
              <a:defRPr/>
            </a:pPr>
            <a:r>
              <a:rPr lang="it-IT"/>
              <a:t>Terni 17-18 giugno 2016</a:t>
            </a:r>
          </a:p>
        </p:txBody>
      </p:sp>
      <p:sp>
        <p:nvSpPr>
          <p:cNvPr id="4" name="Segnaposto numero diapositiva 17"/>
          <p:cNvSpPr>
            <a:spLocks noGrp="1"/>
          </p:cNvSpPr>
          <p:nvPr>
            <p:ph type="sldNum" sz="quarter" idx="12"/>
          </p:nvPr>
        </p:nvSpPr>
        <p:spPr/>
        <p:txBody>
          <a:bodyPr/>
          <a:lstStyle>
            <a:lvl1pPr>
              <a:defRPr/>
            </a:lvl1pPr>
          </a:lstStyle>
          <a:p>
            <a:fld id="{0EBA6493-917B-4AC0-914F-D820362E7B10}"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it-IT" smtClean="0"/>
              <a:t>Fare clic per modificare lo stile del titolo</a:t>
            </a:r>
            <a:endParaRPr lang="en-US"/>
          </a:p>
        </p:txBody>
      </p:sp>
      <p:sp>
        <p:nvSpPr>
          <p:cNvPr id="3" name="Segnaposto testo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it-IT" smtClean="0"/>
              <a:t>Fare clic per modificare stili del testo dello schema</a:t>
            </a:r>
          </a:p>
        </p:txBody>
      </p:sp>
      <p:sp>
        <p:nvSpPr>
          <p:cNvPr id="4" name="Segnaposto contenuto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extLst/>
          </a:lstStyle>
          <a:p>
            <a:pPr>
              <a:defRPr/>
            </a:pPr>
            <a:fld id="{03206464-8AC7-48A1-BEC2-63039F3C43CA}" type="datetime1">
              <a:rPr lang="it-IT"/>
              <a:pPr>
                <a:defRPr/>
              </a:pPr>
              <a:t>17/06/2016</a:t>
            </a:fld>
            <a:endParaRPr lang="it-IT"/>
          </a:p>
        </p:txBody>
      </p:sp>
      <p:sp>
        <p:nvSpPr>
          <p:cNvPr id="6" name="Segnaposto piè di pagina 5"/>
          <p:cNvSpPr>
            <a:spLocks noGrp="1"/>
          </p:cNvSpPr>
          <p:nvPr>
            <p:ph type="ftr" sz="quarter" idx="11"/>
          </p:nvPr>
        </p:nvSpPr>
        <p:spPr/>
        <p:txBody>
          <a:bodyPr/>
          <a:lstStyle>
            <a:lvl1pPr>
              <a:defRPr/>
            </a:lvl1pPr>
            <a:extLst/>
          </a:lstStyle>
          <a:p>
            <a:pPr>
              <a:defRPr/>
            </a:pPr>
            <a:r>
              <a:rPr lang="it-IT"/>
              <a:t>Terni 17-18 giugno 2016</a:t>
            </a:r>
          </a:p>
        </p:txBody>
      </p:sp>
      <p:sp>
        <p:nvSpPr>
          <p:cNvPr id="7" name="Segnaposto numero diapositiva 6"/>
          <p:cNvSpPr>
            <a:spLocks noGrp="1"/>
          </p:cNvSpPr>
          <p:nvPr>
            <p:ph type="sldNum" sz="quarter" idx="12"/>
          </p:nvPr>
        </p:nvSpPr>
        <p:spPr/>
        <p:txBody>
          <a:bodyPr/>
          <a:lstStyle>
            <a:lvl1pPr>
              <a:defRPr/>
            </a:lvl1pPr>
          </a:lstStyle>
          <a:p>
            <a:fld id="{4D35902F-7BEC-43D1-94A7-ADBB9C313507}" type="slidenum">
              <a:rPr lang="it-IT"/>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Figura a mano libera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eaLnBrk="1" fontAlgn="auto" hangingPunct="1">
              <a:spcBef>
                <a:spcPts val="0"/>
              </a:spcBef>
              <a:spcAft>
                <a:spcPts val="0"/>
              </a:spcAft>
              <a:defRPr/>
            </a:pPr>
            <a:endParaRPr lang="en-US">
              <a:latin typeface="+mn-lt"/>
            </a:endParaRPr>
          </a:p>
        </p:txBody>
      </p:sp>
      <p:sp>
        <p:nvSpPr>
          <p:cNvPr id="6" name="Figura a mano libera 15"/>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endParaRPr lang="it-IT"/>
          </a:p>
        </p:txBody>
      </p:sp>
      <p:sp>
        <p:nvSpPr>
          <p:cNvPr id="7" name="Triangolo rettangolo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cxnSp>
        <p:nvCxnSpPr>
          <p:cNvPr id="8" name="Connettore 1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Gallone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fontAlgn="auto" hangingPunct="1">
              <a:spcBef>
                <a:spcPts val="0"/>
              </a:spcBef>
              <a:spcAft>
                <a:spcPts val="0"/>
              </a:spcAft>
              <a:defRPr/>
            </a:pPr>
            <a:endParaRPr lang="en-US"/>
          </a:p>
        </p:txBody>
      </p:sp>
      <p:sp>
        <p:nvSpPr>
          <p:cNvPr id="10" name="Gallone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fontAlgn="auto" hangingPunct="1">
              <a:spcBef>
                <a:spcPts val="0"/>
              </a:spcBef>
              <a:spcAft>
                <a:spcPts val="0"/>
              </a:spcAft>
              <a:defRPr/>
            </a:pPr>
            <a:endParaRPr lang="en-US"/>
          </a:p>
        </p:txBody>
      </p:sp>
      <p:sp>
        <p:nvSpPr>
          <p:cNvPr id="4" name="Segnaposto testo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it-IT" smtClean="0"/>
              <a:t>Fare clic per modificare stili del testo dello schema</a:t>
            </a:r>
          </a:p>
        </p:txBody>
      </p:sp>
      <p:sp>
        <p:nvSpPr>
          <p:cNvPr id="3" name="Segnaposto immagin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it-IT" noProof="0" smtClean="0"/>
              <a:t>Fare clic sull'icona per inserire un'immagine</a:t>
            </a:r>
            <a:endParaRPr lang="en-US" noProof="0" dirty="0"/>
          </a:p>
        </p:txBody>
      </p:sp>
      <p:sp>
        <p:nvSpPr>
          <p:cNvPr id="2" name="Titolo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it-IT" smtClean="0"/>
              <a:t>Fare clic per modificare lo stile del titolo</a:t>
            </a:r>
            <a:endParaRPr lang="en-US"/>
          </a:p>
        </p:txBody>
      </p:sp>
      <p:sp>
        <p:nvSpPr>
          <p:cNvPr id="11" name="Segnaposto data 4"/>
          <p:cNvSpPr>
            <a:spLocks noGrp="1"/>
          </p:cNvSpPr>
          <p:nvPr>
            <p:ph type="dt" sz="half" idx="10"/>
          </p:nvPr>
        </p:nvSpPr>
        <p:spPr/>
        <p:txBody>
          <a:bodyPr/>
          <a:lstStyle>
            <a:lvl1pPr>
              <a:defRPr smtClean="0">
                <a:solidFill>
                  <a:schemeClr val="tx1"/>
                </a:solidFill>
              </a:defRPr>
            </a:lvl1pPr>
            <a:extLst/>
          </a:lstStyle>
          <a:p>
            <a:pPr>
              <a:defRPr/>
            </a:pPr>
            <a:fld id="{57B0FC2C-5B80-4717-A3E7-756205420C86}" type="datetime1">
              <a:rPr lang="it-IT"/>
              <a:pPr>
                <a:defRPr/>
              </a:pPr>
              <a:t>17/06/2016</a:t>
            </a:fld>
            <a:endParaRPr lang="it-IT"/>
          </a:p>
        </p:txBody>
      </p:sp>
      <p:sp>
        <p:nvSpPr>
          <p:cNvPr id="12" name="Segnaposto piè di pagina 5"/>
          <p:cNvSpPr>
            <a:spLocks noGrp="1"/>
          </p:cNvSpPr>
          <p:nvPr>
            <p:ph type="ftr" sz="quarter" idx="11"/>
          </p:nvPr>
        </p:nvSpPr>
        <p:spPr/>
        <p:txBody>
          <a:bodyPr/>
          <a:lstStyle>
            <a:lvl1pPr>
              <a:defRPr smtClean="0">
                <a:solidFill>
                  <a:schemeClr val="tx1"/>
                </a:solidFill>
              </a:defRPr>
            </a:lvl1pPr>
            <a:extLst/>
          </a:lstStyle>
          <a:p>
            <a:pPr>
              <a:defRPr/>
            </a:pPr>
            <a:r>
              <a:rPr lang="it-IT"/>
              <a:t>Terni 17-18 giugno 2016</a:t>
            </a:r>
          </a:p>
        </p:txBody>
      </p:sp>
      <p:sp>
        <p:nvSpPr>
          <p:cNvPr id="13" name="Segnaposto numero diapositiva 6"/>
          <p:cNvSpPr>
            <a:spLocks noGrp="1"/>
          </p:cNvSpPr>
          <p:nvPr>
            <p:ph type="sldNum" sz="quarter" idx="12"/>
          </p:nvPr>
        </p:nvSpPr>
        <p:spPr/>
        <p:txBody>
          <a:bodyPr/>
          <a:lstStyle>
            <a:lvl1pPr>
              <a:defRPr/>
            </a:lvl1pPr>
          </a:lstStyle>
          <a:p>
            <a:fld id="{DF324607-BD5E-4FDD-9D03-B327768206A4}" type="slidenum">
              <a:rPr lang="it-IT"/>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igura a mano libera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eaLnBrk="1" fontAlgn="auto" hangingPunct="1">
              <a:spcBef>
                <a:spcPts val="0"/>
              </a:spcBef>
              <a:spcAft>
                <a:spcPts val="0"/>
              </a:spcAft>
              <a:defRPr/>
            </a:pPr>
            <a:endParaRPr lang="en-US">
              <a:latin typeface="+mn-lt"/>
            </a:endParaRPr>
          </a:p>
        </p:txBody>
      </p:sp>
      <p:sp>
        <p:nvSpPr>
          <p:cNvPr id="1027" name="Figura a mano libera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endParaRPr lang="it-IT"/>
          </a:p>
        </p:txBody>
      </p:sp>
      <p:sp>
        <p:nvSpPr>
          <p:cNvPr id="14" name="Triangolo rettangolo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cxnSp>
        <p:nvCxnSpPr>
          <p:cNvPr id="15" name="Connettore 1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egnaposto tito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it-IT" smtClean="0"/>
              <a:t>Fare clic per modificare lo stile del titolo</a:t>
            </a:r>
            <a:endParaRPr lang="en-US"/>
          </a:p>
        </p:txBody>
      </p:sp>
      <p:sp>
        <p:nvSpPr>
          <p:cNvPr id="1033" name="Segnaposto testo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smtClean="0">
                <a:solidFill>
                  <a:schemeClr val="tx1"/>
                </a:solidFill>
                <a:latin typeface="+mn-lt"/>
              </a:defRPr>
            </a:lvl1pPr>
            <a:extLst/>
          </a:lstStyle>
          <a:p>
            <a:pPr>
              <a:defRPr/>
            </a:pPr>
            <a:fld id="{657BD014-4C2D-4084-8117-F4E933EC36B2}" type="datetime1">
              <a:rPr lang="it-IT"/>
              <a:pPr>
                <a:defRPr/>
              </a:pPr>
              <a:t>17/06/2016</a:t>
            </a:fld>
            <a:endParaRPr lang="it-IT"/>
          </a:p>
        </p:txBody>
      </p:sp>
      <p:sp>
        <p:nvSpPr>
          <p:cNvPr id="22" name="Segnaposto piè di pagina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tx1"/>
                </a:solidFill>
                <a:latin typeface="+mn-lt"/>
              </a:defRPr>
            </a:lvl1pPr>
            <a:extLst/>
          </a:lstStyle>
          <a:p>
            <a:pPr>
              <a:defRPr/>
            </a:pPr>
            <a:r>
              <a:rPr lang="it-IT"/>
              <a:t>Terni 17-18 giugno 2016</a:t>
            </a:r>
          </a:p>
        </p:txBody>
      </p:sp>
      <p:sp>
        <p:nvSpPr>
          <p:cNvPr id="18" name="Segnaposto numero diapositiva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91AF9DC6-1083-47EE-874A-02FF1F200977}"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67" r:id="rId1"/>
    <p:sldLayoutId id="2147483763" r:id="rId2"/>
    <p:sldLayoutId id="2147483768" r:id="rId3"/>
    <p:sldLayoutId id="2147483769" r:id="rId4"/>
    <p:sldLayoutId id="2147483770" r:id="rId5"/>
    <p:sldLayoutId id="2147483771" r:id="rId6"/>
    <p:sldLayoutId id="2147483764" r:id="rId7"/>
    <p:sldLayoutId id="2147483772" r:id="rId8"/>
    <p:sldLayoutId id="2147483773" r:id="rId9"/>
    <p:sldLayoutId id="2147483765" r:id="rId10"/>
    <p:sldLayoutId id="2147483766" r:id="rId11"/>
  </p:sldLayoutIdLst>
  <p:hf sldNum="0" hdr="0" dt="0"/>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4213" y="5946775"/>
            <a:ext cx="8208962" cy="911225"/>
          </a:xfrm>
        </p:spPr>
        <p:txBody>
          <a:bodyPr>
            <a:normAutofit/>
          </a:bodyPr>
          <a:lstStyle/>
          <a:p>
            <a:pPr marR="0">
              <a:lnSpc>
                <a:spcPct val="80000"/>
              </a:lnSpc>
            </a:pPr>
            <a:r>
              <a:rPr lang="it-IT" sz="2100" b="1" smtClean="0">
                <a:solidFill>
                  <a:schemeClr val="tx1"/>
                </a:solidFill>
                <a:latin typeface="Gill Sans MT" pitchFamily="34" charset="0"/>
              </a:rPr>
              <a:t>17 giugno 2016 – Palazzo Gazzoli – Via del Teatro Romano, 15</a:t>
            </a:r>
          </a:p>
          <a:p>
            <a:pPr marR="0">
              <a:lnSpc>
                <a:spcPct val="80000"/>
              </a:lnSpc>
            </a:pPr>
            <a:r>
              <a:rPr lang="it-IT" sz="2100" b="1" smtClean="0">
                <a:solidFill>
                  <a:schemeClr val="tx1"/>
                </a:solidFill>
                <a:latin typeface="Gill Sans MT" pitchFamily="34" charset="0"/>
              </a:rPr>
              <a:t>18 giugno 2016 – Palazzo uffici comunali – Corso del Popolo, 30</a:t>
            </a:r>
            <a:endParaRPr lang="it-IT" sz="2100" smtClean="0">
              <a:solidFill>
                <a:schemeClr val="tx1"/>
              </a:solidFill>
              <a:latin typeface="Gill Sans MT" pitchFamily="34" charset="0"/>
            </a:endParaRPr>
          </a:p>
          <a:p>
            <a:pPr marR="0">
              <a:lnSpc>
                <a:spcPct val="80000"/>
              </a:lnSpc>
            </a:pPr>
            <a:endParaRPr lang="it-IT" sz="2100" smtClean="0"/>
          </a:p>
        </p:txBody>
      </p:sp>
      <p:pic>
        <p:nvPicPr>
          <p:cNvPr id="10243" name="Immagine 3"/>
          <p:cNvPicPr>
            <a:picLocks noChangeAspect="1"/>
          </p:cNvPicPr>
          <p:nvPr/>
        </p:nvPicPr>
        <p:blipFill>
          <a:blip r:embed="rId4" cstate="print"/>
          <a:srcRect/>
          <a:stretch>
            <a:fillRect/>
          </a:stretch>
        </p:blipFill>
        <p:spPr bwMode="auto">
          <a:xfrm>
            <a:off x="179388" y="188913"/>
            <a:ext cx="6840537" cy="1057275"/>
          </a:xfrm>
          <a:prstGeom prst="rect">
            <a:avLst/>
          </a:prstGeom>
          <a:noFill/>
          <a:ln w="9525">
            <a:noFill/>
            <a:miter lim="800000"/>
            <a:headEnd/>
            <a:tailEnd/>
          </a:ln>
        </p:spPr>
      </p:pic>
      <p:graphicFrame>
        <p:nvGraphicFramePr>
          <p:cNvPr id="10244" name="Oggetto 5"/>
          <p:cNvGraphicFramePr>
            <a:graphicFrameLocks noChangeAspect="1"/>
          </p:cNvGraphicFramePr>
          <p:nvPr/>
        </p:nvGraphicFramePr>
        <p:xfrm>
          <a:off x="28575" y="1752600"/>
          <a:ext cx="3586163" cy="2835275"/>
        </p:xfrm>
        <a:graphic>
          <a:graphicData uri="http://schemas.openxmlformats.org/presentationml/2006/ole">
            <p:oleObj spid="_x0000_s10244" name="CorelDRAW" r:id="rId5" imgW="7328880" imgH="5787360" progId="">
              <p:embed/>
            </p:oleObj>
          </a:graphicData>
        </a:graphic>
      </p:graphicFrame>
      <p:sp>
        <p:nvSpPr>
          <p:cNvPr id="7" name="CasellaDiTesto 6"/>
          <p:cNvSpPr txBox="1"/>
          <p:nvPr/>
        </p:nvSpPr>
        <p:spPr>
          <a:xfrm>
            <a:off x="3203575" y="3668713"/>
            <a:ext cx="5832475" cy="876300"/>
          </a:xfrm>
          <a:prstGeom prst="rect">
            <a:avLst/>
          </a:prstGeom>
          <a:noFill/>
        </p:spPr>
        <p:txBody>
          <a:bodyPr>
            <a:spAutoFit/>
          </a:bodyPr>
          <a:lstStyle/>
          <a:p>
            <a:pPr algn="r" eaLnBrk="1" fontAlgn="auto" hangingPunct="1">
              <a:spcBef>
                <a:spcPts val="0"/>
              </a:spcBef>
              <a:spcAft>
                <a:spcPts val="0"/>
              </a:spcAft>
              <a:defRPr/>
            </a:pPr>
            <a:r>
              <a:rPr lang="it-IT" sz="1700" b="1" dirty="0">
                <a:solidFill>
                  <a:schemeClr val="tx2">
                    <a:lumMod val="75000"/>
                  </a:schemeClr>
                </a:solidFill>
                <a:latin typeface="Gill Sans MT" panose="020B0502020104020203" pitchFamily="34" charset="0"/>
              </a:rPr>
              <a:t>L'acqua che bevo, l'aria che respiro, il cibo che mangio </a:t>
            </a:r>
            <a:endParaRPr lang="it-IT" sz="1700" dirty="0">
              <a:solidFill>
                <a:schemeClr val="tx2">
                  <a:lumMod val="75000"/>
                </a:schemeClr>
              </a:solidFill>
              <a:latin typeface="Gill Sans MT" panose="020B0502020104020203" pitchFamily="34" charset="0"/>
            </a:endParaRPr>
          </a:p>
          <a:p>
            <a:pPr algn="r" eaLnBrk="1" fontAlgn="auto" hangingPunct="1">
              <a:spcBef>
                <a:spcPts val="0"/>
              </a:spcBef>
              <a:spcAft>
                <a:spcPts val="0"/>
              </a:spcAft>
              <a:defRPr/>
            </a:pPr>
            <a:r>
              <a:rPr lang="it-IT" sz="1600" b="1" dirty="0">
                <a:solidFill>
                  <a:schemeClr val="tx2">
                    <a:lumMod val="75000"/>
                  </a:schemeClr>
                </a:solidFill>
                <a:latin typeface="Gill Sans MT" panose="020B0502020104020203" pitchFamily="34" charset="0"/>
              </a:rPr>
              <a:t>Problemi, proposte e confronti</a:t>
            </a:r>
            <a:endParaRPr lang="it-IT" sz="1600" dirty="0">
              <a:solidFill>
                <a:schemeClr val="tx2">
                  <a:lumMod val="75000"/>
                </a:schemeClr>
              </a:solidFill>
              <a:latin typeface="Gill Sans MT" panose="020B0502020104020203" pitchFamily="34" charset="0"/>
            </a:endParaRPr>
          </a:p>
          <a:p>
            <a:pPr eaLnBrk="1" fontAlgn="auto" hangingPunct="1">
              <a:spcBef>
                <a:spcPts val="0"/>
              </a:spcBef>
              <a:spcAft>
                <a:spcPts val="0"/>
              </a:spcAft>
              <a:defRPr/>
            </a:pPr>
            <a:endParaRPr lang="it-IT" dirty="0">
              <a:solidFill>
                <a:schemeClr val="tx2">
                  <a:lumMod val="75000"/>
                </a:schemeClr>
              </a:solidFill>
              <a:latin typeface="+mn-lt"/>
            </a:endParaRPr>
          </a:p>
        </p:txBody>
      </p:sp>
      <p:sp>
        <p:nvSpPr>
          <p:cNvPr id="8" name="Titolo 1"/>
          <p:cNvSpPr txBox="1">
            <a:spLocks/>
          </p:cNvSpPr>
          <p:nvPr/>
        </p:nvSpPr>
        <p:spPr>
          <a:xfrm>
            <a:off x="3902389" y="2132856"/>
            <a:ext cx="5134107" cy="1829761"/>
          </a:xfrm>
          <a:prstGeom prst="rect">
            <a:avLst/>
          </a:prstGeom>
        </p:spPr>
        <p:txBody>
          <a:bodyPr anchor="b">
            <a:norm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r>
              <a:rPr lang="it-IT" sz="3400" dirty="0" smtClean="0">
                <a:latin typeface="Gill Sans MT" panose="020B0502020104020203" pitchFamily="34" charset="0"/>
              </a:rPr>
              <a:t>AMBIENTE A TERNI: FACCIAMO IL PUNTO</a:t>
            </a:r>
            <a:br>
              <a:rPr lang="it-IT" sz="3400" dirty="0" smtClean="0">
                <a:latin typeface="Gill Sans MT" panose="020B0502020104020203" pitchFamily="34" charset="0"/>
              </a:rPr>
            </a:br>
            <a:endParaRPr lang="it-IT" sz="3400" dirty="0">
              <a:latin typeface="Gill Sans MT" panose="020B0502020104020203"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Le Emissioni</a:t>
            </a:r>
            <a:endParaRPr lang="it-IT" sz="2400" b="1" dirty="0"/>
          </a:p>
        </p:txBody>
      </p:sp>
      <p:pic>
        <p:nvPicPr>
          <p:cNvPr id="23554" name="Picture 2"/>
          <p:cNvPicPr>
            <a:picLocks noChangeAspect="1" noChangeArrowheads="1"/>
          </p:cNvPicPr>
          <p:nvPr/>
        </p:nvPicPr>
        <p:blipFill>
          <a:blip r:embed="rId3" cstate="print"/>
          <a:srcRect/>
          <a:stretch>
            <a:fillRect/>
          </a:stretch>
        </p:blipFill>
        <p:spPr bwMode="auto">
          <a:xfrm>
            <a:off x="2400300" y="1081088"/>
            <a:ext cx="4343400" cy="469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pic>
        <p:nvPicPr>
          <p:cNvPr id="5" name="Picture 7" descr="Stazioni"/>
          <p:cNvPicPr>
            <a:picLocks noChangeAspect="1" noChangeArrowheads="1"/>
          </p:cNvPicPr>
          <p:nvPr/>
        </p:nvPicPr>
        <p:blipFill>
          <a:blip r:embed="rId3" cstate="print"/>
          <a:srcRect l="19899" t="3647" r="19688" b="3627"/>
          <a:stretch>
            <a:fillRect/>
          </a:stretch>
        </p:blipFill>
        <p:spPr bwMode="auto">
          <a:xfrm>
            <a:off x="2267744" y="1340768"/>
            <a:ext cx="4500562" cy="4895850"/>
          </a:xfrm>
          <a:prstGeom prst="rect">
            <a:avLst/>
          </a:prstGeom>
          <a:noFill/>
          <a:ln w="9525">
            <a:noFill/>
            <a:miter lim="800000"/>
            <a:headEnd/>
            <a:tailEnd/>
          </a:ln>
        </p:spPr>
      </p:pic>
      <p:sp>
        <p:nvSpPr>
          <p:cNvPr id="6" name="Rettangolo 5"/>
          <p:cNvSpPr/>
          <p:nvPr/>
        </p:nvSpPr>
        <p:spPr>
          <a:xfrm>
            <a:off x="1619672" y="548680"/>
            <a:ext cx="6408712" cy="830997"/>
          </a:xfrm>
          <a:prstGeom prst="rect">
            <a:avLst/>
          </a:prstGeom>
        </p:spPr>
        <p:txBody>
          <a:bodyPr wrap="square">
            <a:spAutoFit/>
          </a:bodyPr>
          <a:lstStyle/>
          <a:p>
            <a:pPr algn="ctr"/>
            <a:r>
              <a:rPr lang="it-IT" sz="2400" b="1" dirty="0" smtClean="0">
                <a:solidFill>
                  <a:srgbClr val="006C6E"/>
                </a:solidFill>
              </a:rPr>
              <a:t>La Rete Regionale di Monitoraggio della Qualità dell’Aria</a:t>
            </a:r>
            <a:endParaRPr lang="it-IT" sz="2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La Rete di Monitoraggio  a Terni</a:t>
            </a:r>
            <a:endParaRPr lang="it-IT" sz="2400" b="1" dirty="0"/>
          </a:p>
        </p:txBody>
      </p:sp>
      <p:pic>
        <p:nvPicPr>
          <p:cNvPr id="16387" name="Picture 3"/>
          <p:cNvPicPr>
            <a:picLocks noChangeAspect="1" noChangeArrowheads="1"/>
          </p:cNvPicPr>
          <p:nvPr/>
        </p:nvPicPr>
        <p:blipFill>
          <a:blip r:embed="rId3" cstate="print"/>
          <a:srcRect/>
          <a:stretch>
            <a:fillRect/>
          </a:stretch>
        </p:blipFill>
        <p:spPr bwMode="auto">
          <a:xfrm>
            <a:off x="1187624" y="1196752"/>
            <a:ext cx="6724650" cy="4352925"/>
          </a:xfrm>
          <a:prstGeom prst="rect">
            <a:avLst/>
          </a:prstGeom>
          <a:noFill/>
          <a:ln w="9525" cmpd="thickThin">
            <a:solidFill>
              <a:srgbClr val="002060"/>
            </a:solidFill>
            <a:miter lim="800000"/>
            <a:headEnd/>
            <a:tailEnd/>
          </a:ln>
        </p:spPr>
      </p:pic>
      <p:sp>
        <p:nvSpPr>
          <p:cNvPr id="14" name="CasellaDiTesto 13"/>
          <p:cNvSpPr txBox="1"/>
          <p:nvPr/>
        </p:nvSpPr>
        <p:spPr>
          <a:xfrm>
            <a:off x="5220072" y="4437112"/>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smtClean="0"/>
              <a:t>Le Grazie</a:t>
            </a:r>
            <a:endParaRPr lang="it-IT" sz="1400" dirty="0"/>
          </a:p>
        </p:txBody>
      </p:sp>
      <p:sp>
        <p:nvSpPr>
          <p:cNvPr id="16" name="CasellaDiTesto 15"/>
          <p:cNvSpPr txBox="1"/>
          <p:nvPr/>
        </p:nvSpPr>
        <p:spPr>
          <a:xfrm>
            <a:off x="3707904" y="3429000"/>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smtClean="0"/>
              <a:t>Carrara</a:t>
            </a:r>
            <a:endParaRPr lang="it-IT" sz="1400" dirty="0"/>
          </a:p>
        </p:txBody>
      </p:sp>
      <p:sp>
        <p:nvSpPr>
          <p:cNvPr id="15" name="CasellaDiTesto 14"/>
          <p:cNvSpPr txBox="1"/>
          <p:nvPr/>
        </p:nvSpPr>
        <p:spPr>
          <a:xfrm>
            <a:off x="1835696" y="3645024"/>
            <a:ext cx="1224136"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sz="1400" dirty="0" smtClean="0"/>
              <a:t>Maratta</a:t>
            </a:r>
            <a:endParaRPr lang="it-IT" sz="1400" dirty="0"/>
          </a:p>
        </p:txBody>
      </p:sp>
      <p:sp>
        <p:nvSpPr>
          <p:cNvPr id="13" name="CasellaDiTesto 12"/>
          <p:cNvSpPr txBox="1"/>
          <p:nvPr/>
        </p:nvSpPr>
        <p:spPr>
          <a:xfrm>
            <a:off x="6732240" y="1772816"/>
            <a:ext cx="1224136"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sz="1400" dirty="0" err="1" smtClean="0"/>
              <a:t>Prisciano</a:t>
            </a:r>
            <a:endParaRPr lang="it-IT" sz="1400" dirty="0"/>
          </a:p>
        </p:txBody>
      </p:sp>
      <p:sp>
        <p:nvSpPr>
          <p:cNvPr id="12" name="CasellaDiTesto 11"/>
          <p:cNvSpPr txBox="1"/>
          <p:nvPr/>
        </p:nvSpPr>
        <p:spPr>
          <a:xfrm>
            <a:off x="2051720" y="1556792"/>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err="1" smtClean="0"/>
              <a:t>Borgorivo</a:t>
            </a:r>
            <a:endParaRPr lang="it-IT"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La Rete di Monitoraggio  a Terni</a:t>
            </a:r>
            <a:endParaRPr lang="it-IT" sz="2400" b="1" dirty="0"/>
          </a:p>
        </p:txBody>
      </p:sp>
      <p:pic>
        <p:nvPicPr>
          <p:cNvPr id="13314" name="Picture 2"/>
          <p:cNvPicPr>
            <a:picLocks noChangeAspect="1" noChangeArrowheads="1"/>
          </p:cNvPicPr>
          <p:nvPr/>
        </p:nvPicPr>
        <p:blipFill>
          <a:blip r:embed="rId3" cstate="print"/>
          <a:srcRect/>
          <a:stretch>
            <a:fillRect/>
          </a:stretch>
        </p:blipFill>
        <p:spPr bwMode="auto">
          <a:xfrm>
            <a:off x="179512" y="980728"/>
            <a:ext cx="8753475" cy="4905375"/>
          </a:xfrm>
          <a:prstGeom prst="rect">
            <a:avLst/>
          </a:prstGeom>
          <a:noFill/>
          <a:ln w="9525">
            <a:noFill/>
            <a:miter lim="800000"/>
            <a:headEnd/>
            <a:tailEnd/>
          </a:ln>
        </p:spPr>
      </p:pic>
      <p:sp>
        <p:nvSpPr>
          <p:cNvPr id="8" name="Ovale 7"/>
          <p:cNvSpPr/>
          <p:nvPr/>
        </p:nvSpPr>
        <p:spPr>
          <a:xfrm>
            <a:off x="7452320" y="2276872"/>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2555776" y="3501008"/>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4355976" y="1844824"/>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5940152" y="4221088"/>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4572000" y="1628800"/>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err="1" smtClean="0"/>
              <a:t>Borgorivo</a:t>
            </a:r>
            <a:endParaRPr lang="it-IT" sz="1400" dirty="0"/>
          </a:p>
        </p:txBody>
      </p:sp>
      <p:sp>
        <p:nvSpPr>
          <p:cNvPr id="13" name="CasellaDiTesto 12"/>
          <p:cNvSpPr txBox="1"/>
          <p:nvPr/>
        </p:nvSpPr>
        <p:spPr>
          <a:xfrm>
            <a:off x="7092280" y="1916832"/>
            <a:ext cx="1224136"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sz="1400" dirty="0" err="1" smtClean="0"/>
              <a:t>Prisciano</a:t>
            </a:r>
            <a:endParaRPr lang="it-IT" sz="1400" dirty="0"/>
          </a:p>
        </p:txBody>
      </p:sp>
      <p:sp>
        <p:nvSpPr>
          <p:cNvPr id="14" name="CasellaDiTesto 13"/>
          <p:cNvSpPr txBox="1"/>
          <p:nvPr/>
        </p:nvSpPr>
        <p:spPr>
          <a:xfrm>
            <a:off x="6156176" y="4437112"/>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smtClean="0"/>
              <a:t>Le Grazie</a:t>
            </a:r>
            <a:endParaRPr lang="it-IT" sz="1400" dirty="0"/>
          </a:p>
        </p:txBody>
      </p:sp>
      <p:sp>
        <p:nvSpPr>
          <p:cNvPr id="15" name="CasellaDiTesto 14"/>
          <p:cNvSpPr txBox="1"/>
          <p:nvPr/>
        </p:nvSpPr>
        <p:spPr>
          <a:xfrm>
            <a:off x="1475656" y="3861048"/>
            <a:ext cx="1224136"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sz="1400" dirty="0" smtClean="0"/>
              <a:t>Maratta</a:t>
            </a:r>
            <a:endParaRPr lang="it-IT" sz="1400" dirty="0"/>
          </a:p>
        </p:txBody>
      </p:sp>
      <p:sp>
        <p:nvSpPr>
          <p:cNvPr id="16" name="CasellaDiTesto 15"/>
          <p:cNvSpPr txBox="1"/>
          <p:nvPr/>
        </p:nvSpPr>
        <p:spPr>
          <a:xfrm>
            <a:off x="6228184" y="3573016"/>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smtClean="0"/>
              <a:t>Carrara</a:t>
            </a:r>
            <a:endParaRPr lang="it-IT" sz="1400" dirty="0"/>
          </a:p>
        </p:txBody>
      </p:sp>
      <p:sp>
        <p:nvSpPr>
          <p:cNvPr id="17" name="Ovale 16"/>
          <p:cNvSpPr/>
          <p:nvPr/>
        </p:nvSpPr>
        <p:spPr>
          <a:xfrm>
            <a:off x="6012160" y="3501008"/>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La strumentazione di monitoraggio</a:t>
            </a:r>
            <a:endParaRPr lang="it-IT" sz="2400" b="1" dirty="0"/>
          </a:p>
        </p:txBody>
      </p:sp>
      <p:pic>
        <p:nvPicPr>
          <p:cNvPr id="17410" name="Picture 2"/>
          <p:cNvPicPr>
            <a:picLocks noChangeAspect="1" noChangeArrowheads="1"/>
          </p:cNvPicPr>
          <p:nvPr/>
        </p:nvPicPr>
        <p:blipFill>
          <a:blip r:embed="rId3" cstate="print"/>
          <a:srcRect/>
          <a:stretch>
            <a:fillRect/>
          </a:stretch>
        </p:blipFill>
        <p:spPr bwMode="auto">
          <a:xfrm>
            <a:off x="6516216" y="2708920"/>
            <a:ext cx="2304256" cy="3066776"/>
          </a:xfrm>
          <a:prstGeom prst="rect">
            <a:avLst/>
          </a:prstGeom>
          <a:noFill/>
          <a:ln w="9525">
            <a:noFill/>
            <a:miter lim="800000"/>
            <a:headEnd/>
            <a:tailEnd/>
          </a:ln>
        </p:spPr>
      </p:pic>
      <p:pic>
        <p:nvPicPr>
          <p:cNvPr id="17" name="Picture 5" descr="DSCN3018"/>
          <p:cNvPicPr>
            <a:picLocks noChangeAspect="1" noChangeArrowheads="1"/>
          </p:cNvPicPr>
          <p:nvPr/>
        </p:nvPicPr>
        <p:blipFill>
          <a:blip r:embed="rId4" cstate="print"/>
          <a:srcRect/>
          <a:stretch>
            <a:fillRect/>
          </a:stretch>
        </p:blipFill>
        <p:spPr bwMode="auto">
          <a:xfrm>
            <a:off x="0" y="1341438"/>
            <a:ext cx="3080059" cy="2303586"/>
          </a:xfrm>
          <a:prstGeom prst="rect">
            <a:avLst/>
          </a:prstGeom>
          <a:noFill/>
          <a:ln w="9525">
            <a:noFill/>
            <a:miter lim="800000"/>
            <a:headEnd/>
            <a:tailEnd/>
          </a:ln>
        </p:spPr>
      </p:pic>
      <p:pic>
        <p:nvPicPr>
          <p:cNvPr id="18" name="Picture 8" descr="IMG_0517"/>
          <p:cNvPicPr>
            <a:picLocks noChangeAspect="1" noChangeArrowheads="1"/>
          </p:cNvPicPr>
          <p:nvPr/>
        </p:nvPicPr>
        <p:blipFill>
          <a:blip r:embed="rId5" cstate="print"/>
          <a:srcRect/>
          <a:stretch>
            <a:fillRect/>
          </a:stretch>
        </p:blipFill>
        <p:spPr bwMode="auto">
          <a:xfrm>
            <a:off x="3131840" y="2492896"/>
            <a:ext cx="3024187" cy="2276475"/>
          </a:xfrm>
          <a:prstGeom prst="rect">
            <a:avLst/>
          </a:prstGeom>
          <a:noFill/>
          <a:ln w="9525">
            <a:noFill/>
            <a:miter lim="800000"/>
            <a:headEnd/>
            <a:tailEnd/>
          </a:ln>
        </p:spPr>
      </p:pic>
      <p:pic>
        <p:nvPicPr>
          <p:cNvPr id="19" name="Picture 4"/>
          <p:cNvPicPr>
            <a:picLocks noChangeAspect="1" noChangeArrowheads="1"/>
          </p:cNvPicPr>
          <p:nvPr/>
        </p:nvPicPr>
        <p:blipFill>
          <a:blip r:embed="rId6" cstate="print"/>
          <a:srcRect/>
          <a:stretch>
            <a:fillRect/>
          </a:stretch>
        </p:blipFill>
        <p:spPr bwMode="auto">
          <a:xfrm>
            <a:off x="0" y="4077071"/>
            <a:ext cx="2987824" cy="2250661"/>
          </a:xfrm>
          <a:prstGeom prst="rect">
            <a:avLst/>
          </a:prstGeom>
          <a:noFill/>
          <a:ln w="9525">
            <a:noFill/>
            <a:miter lim="800000"/>
            <a:headEnd/>
            <a:tailEnd/>
          </a:ln>
        </p:spPr>
      </p:pic>
      <p:sp>
        <p:nvSpPr>
          <p:cNvPr id="20" name="CasellaDiTesto 19"/>
          <p:cNvSpPr txBox="1"/>
          <p:nvPr/>
        </p:nvSpPr>
        <p:spPr>
          <a:xfrm>
            <a:off x="3491880" y="1268760"/>
            <a:ext cx="1512168" cy="646331"/>
          </a:xfrm>
          <a:prstGeom prst="rect">
            <a:avLst/>
          </a:prstGeom>
          <a:noFill/>
        </p:spPr>
        <p:txBody>
          <a:bodyPr wrap="square" rtlCol="0">
            <a:spAutoFit/>
          </a:bodyPr>
          <a:lstStyle/>
          <a:p>
            <a:r>
              <a:rPr lang="it-IT" dirty="0" smtClean="0"/>
              <a:t>Laboratori Mobili</a:t>
            </a:r>
            <a:endParaRPr lang="it-IT" dirty="0"/>
          </a:p>
        </p:txBody>
      </p:sp>
      <p:sp>
        <p:nvSpPr>
          <p:cNvPr id="21" name="CasellaDiTesto 20"/>
          <p:cNvSpPr txBox="1"/>
          <p:nvPr/>
        </p:nvSpPr>
        <p:spPr>
          <a:xfrm>
            <a:off x="6876256" y="5805264"/>
            <a:ext cx="1656184" cy="369332"/>
          </a:xfrm>
          <a:prstGeom prst="rect">
            <a:avLst/>
          </a:prstGeom>
          <a:noFill/>
        </p:spPr>
        <p:txBody>
          <a:bodyPr wrap="square" rtlCol="0">
            <a:spAutoFit/>
          </a:bodyPr>
          <a:lstStyle/>
          <a:p>
            <a:r>
              <a:rPr lang="it-IT" dirty="0" err="1" smtClean="0"/>
              <a:t>Deposimetri</a:t>
            </a:r>
            <a:endParaRPr lang="it-IT" dirty="0"/>
          </a:p>
        </p:txBody>
      </p:sp>
      <p:sp>
        <p:nvSpPr>
          <p:cNvPr id="22" name="CasellaDiTesto 21"/>
          <p:cNvSpPr txBox="1"/>
          <p:nvPr/>
        </p:nvSpPr>
        <p:spPr>
          <a:xfrm>
            <a:off x="3347864" y="4941168"/>
            <a:ext cx="2448272" cy="369332"/>
          </a:xfrm>
          <a:prstGeom prst="rect">
            <a:avLst/>
          </a:prstGeom>
          <a:noFill/>
        </p:spPr>
        <p:txBody>
          <a:bodyPr wrap="square" rtlCol="0">
            <a:spAutoFit/>
          </a:bodyPr>
          <a:lstStyle/>
          <a:p>
            <a:r>
              <a:rPr lang="it-IT" dirty="0" smtClean="0"/>
              <a:t>Sistemi di pesatura</a:t>
            </a:r>
            <a:endParaRPr lang="it-IT" dirty="0"/>
          </a:p>
        </p:txBody>
      </p:sp>
      <p:sp>
        <p:nvSpPr>
          <p:cNvPr id="23" name="CasellaDiTesto 22"/>
          <p:cNvSpPr txBox="1"/>
          <p:nvPr/>
        </p:nvSpPr>
        <p:spPr>
          <a:xfrm>
            <a:off x="2987824" y="5733256"/>
            <a:ext cx="1656184" cy="646331"/>
          </a:xfrm>
          <a:prstGeom prst="rect">
            <a:avLst/>
          </a:prstGeom>
          <a:noFill/>
        </p:spPr>
        <p:txBody>
          <a:bodyPr wrap="square" rtlCol="0">
            <a:spAutoFit/>
          </a:bodyPr>
          <a:lstStyle/>
          <a:p>
            <a:r>
              <a:rPr lang="it-IT" dirty="0" smtClean="0"/>
              <a:t>Analizzatori in continuo</a:t>
            </a:r>
            <a:endParaRPr lang="it-IT"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La strumentazione di monitoraggio</a:t>
            </a:r>
            <a:endParaRPr lang="it-IT" sz="2400" b="1" dirty="0"/>
          </a:p>
        </p:txBody>
      </p:sp>
      <p:pic>
        <p:nvPicPr>
          <p:cNvPr id="45058" name="Picture 2" descr="C:\Users\m.pompei\Pictures\2016-06-14\007.jpg"/>
          <p:cNvPicPr>
            <a:picLocks noChangeAspect="1" noChangeArrowheads="1"/>
          </p:cNvPicPr>
          <p:nvPr/>
        </p:nvPicPr>
        <p:blipFill>
          <a:blip r:embed="rId3" cstate="print"/>
          <a:srcRect/>
          <a:stretch>
            <a:fillRect/>
          </a:stretch>
        </p:blipFill>
        <p:spPr bwMode="auto">
          <a:xfrm>
            <a:off x="179512" y="1124744"/>
            <a:ext cx="2832315" cy="2124236"/>
          </a:xfrm>
          <a:prstGeom prst="rect">
            <a:avLst/>
          </a:prstGeom>
          <a:noFill/>
        </p:spPr>
      </p:pic>
      <p:pic>
        <p:nvPicPr>
          <p:cNvPr id="45059" name="Picture 3" descr="C:\Users\m.pompei\Pictures\2016-06-14\227.jpg"/>
          <p:cNvPicPr>
            <a:picLocks noChangeAspect="1" noChangeArrowheads="1"/>
          </p:cNvPicPr>
          <p:nvPr/>
        </p:nvPicPr>
        <p:blipFill>
          <a:blip r:embed="rId4" cstate="print"/>
          <a:srcRect/>
          <a:stretch>
            <a:fillRect/>
          </a:stretch>
        </p:blipFill>
        <p:spPr bwMode="auto">
          <a:xfrm>
            <a:off x="5580112" y="980728"/>
            <a:ext cx="3312368" cy="2484276"/>
          </a:xfrm>
          <a:prstGeom prst="rect">
            <a:avLst/>
          </a:prstGeom>
          <a:noFill/>
        </p:spPr>
      </p:pic>
      <p:pic>
        <p:nvPicPr>
          <p:cNvPr id="45060" name="Picture 4" descr="C:\Users\m.pompei\Pictures\2016-06-14\100.jpg"/>
          <p:cNvPicPr>
            <a:picLocks noChangeAspect="1" noChangeArrowheads="1"/>
          </p:cNvPicPr>
          <p:nvPr/>
        </p:nvPicPr>
        <p:blipFill>
          <a:blip r:embed="rId5" cstate="print"/>
          <a:srcRect/>
          <a:stretch>
            <a:fillRect/>
          </a:stretch>
        </p:blipFill>
        <p:spPr bwMode="auto">
          <a:xfrm>
            <a:off x="179512" y="3609020"/>
            <a:ext cx="3600400" cy="2700300"/>
          </a:xfrm>
          <a:prstGeom prst="rect">
            <a:avLst/>
          </a:prstGeom>
          <a:noFill/>
        </p:spPr>
      </p:pic>
      <p:pic>
        <p:nvPicPr>
          <p:cNvPr id="45061" name="Picture 5" descr="C:\Users\m.pompei\Pictures\2016-06-14\230.jpg"/>
          <p:cNvPicPr>
            <a:picLocks noChangeAspect="1" noChangeArrowheads="1"/>
          </p:cNvPicPr>
          <p:nvPr/>
        </p:nvPicPr>
        <p:blipFill>
          <a:blip r:embed="rId6" cstate="print"/>
          <a:srcRect/>
          <a:stretch>
            <a:fillRect/>
          </a:stretch>
        </p:blipFill>
        <p:spPr bwMode="auto">
          <a:xfrm rot="5400000">
            <a:off x="3293858" y="1286762"/>
            <a:ext cx="2448272" cy="1836204"/>
          </a:xfrm>
          <a:prstGeom prst="rect">
            <a:avLst/>
          </a:prstGeom>
          <a:noFill/>
        </p:spPr>
      </p:pic>
      <p:pic>
        <p:nvPicPr>
          <p:cNvPr id="24578" name="Picture 2" descr="C:\Users\m.pompei\Desktop\IC028\Foto\20140225_095943.jpg"/>
          <p:cNvPicPr>
            <a:picLocks noChangeAspect="1" noChangeArrowheads="1"/>
          </p:cNvPicPr>
          <p:nvPr/>
        </p:nvPicPr>
        <p:blipFill>
          <a:blip r:embed="rId7" cstate="print"/>
          <a:srcRect/>
          <a:stretch>
            <a:fillRect/>
          </a:stretch>
        </p:blipFill>
        <p:spPr bwMode="auto">
          <a:xfrm>
            <a:off x="5220072" y="3609020"/>
            <a:ext cx="3456384" cy="259228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6" name="Rettangolo 5"/>
          <p:cNvSpPr/>
          <p:nvPr/>
        </p:nvSpPr>
        <p:spPr>
          <a:xfrm>
            <a:off x="1619672" y="116632"/>
            <a:ext cx="6408712" cy="461665"/>
          </a:xfrm>
          <a:prstGeom prst="rect">
            <a:avLst/>
          </a:prstGeom>
        </p:spPr>
        <p:txBody>
          <a:bodyPr wrap="square">
            <a:spAutoFit/>
          </a:bodyPr>
          <a:lstStyle/>
          <a:p>
            <a:pPr algn="ctr"/>
            <a:r>
              <a:rPr lang="it-IT" sz="2400" b="1" dirty="0" smtClean="0"/>
              <a:t>Informazione ai cittadini</a:t>
            </a:r>
            <a:endParaRPr lang="it-IT" sz="2400" b="1" dirty="0"/>
          </a:p>
        </p:txBody>
      </p:sp>
      <p:pic>
        <p:nvPicPr>
          <p:cNvPr id="43010" name="Picture 2"/>
          <p:cNvPicPr>
            <a:picLocks noChangeAspect="1" noChangeArrowheads="1"/>
          </p:cNvPicPr>
          <p:nvPr/>
        </p:nvPicPr>
        <p:blipFill>
          <a:blip r:embed="rId3" cstate="print"/>
          <a:srcRect/>
          <a:stretch>
            <a:fillRect/>
          </a:stretch>
        </p:blipFill>
        <p:spPr bwMode="auto">
          <a:xfrm>
            <a:off x="1259632" y="692696"/>
            <a:ext cx="6935957" cy="4585757"/>
          </a:xfrm>
          <a:prstGeom prst="rect">
            <a:avLst/>
          </a:prstGeom>
          <a:noFill/>
          <a:ln w="9525">
            <a:noFill/>
            <a:miter lim="800000"/>
            <a:headEnd/>
            <a:tailEnd/>
          </a:ln>
        </p:spPr>
      </p:pic>
      <p:pic>
        <p:nvPicPr>
          <p:cNvPr id="25602" name="Picture 2"/>
          <p:cNvPicPr>
            <a:picLocks noChangeAspect="1" noChangeArrowheads="1"/>
          </p:cNvPicPr>
          <p:nvPr/>
        </p:nvPicPr>
        <p:blipFill>
          <a:blip r:embed="rId4" cstate="print"/>
          <a:srcRect/>
          <a:stretch>
            <a:fillRect/>
          </a:stretch>
        </p:blipFill>
        <p:spPr bwMode="auto">
          <a:xfrm>
            <a:off x="1331640" y="5013176"/>
            <a:ext cx="6734175" cy="125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Informazioni ai cittadini</a:t>
            </a:r>
            <a:endParaRPr lang="it-IT" sz="2400" b="1" dirty="0"/>
          </a:p>
        </p:txBody>
      </p:sp>
      <p:pic>
        <p:nvPicPr>
          <p:cNvPr id="44034" name="Picture 2"/>
          <p:cNvPicPr>
            <a:picLocks noChangeAspect="1" noChangeArrowheads="1"/>
          </p:cNvPicPr>
          <p:nvPr/>
        </p:nvPicPr>
        <p:blipFill>
          <a:blip r:embed="rId3" cstate="print"/>
          <a:srcRect/>
          <a:stretch>
            <a:fillRect/>
          </a:stretch>
        </p:blipFill>
        <p:spPr bwMode="auto">
          <a:xfrm>
            <a:off x="1115616" y="1052736"/>
            <a:ext cx="7308304" cy="5076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Informazioni ai cittadini</a:t>
            </a:r>
            <a:endParaRPr lang="it-IT" sz="2400" b="1" dirty="0"/>
          </a:p>
        </p:txBody>
      </p:sp>
      <p:pic>
        <p:nvPicPr>
          <p:cNvPr id="5" name="Immagine 4" descr="Terni-Totem-aria-260x180.jpg"/>
          <p:cNvPicPr>
            <a:picLocks noChangeAspect="1"/>
          </p:cNvPicPr>
          <p:nvPr/>
        </p:nvPicPr>
        <p:blipFill>
          <a:blip r:embed="rId3" cstate="print"/>
          <a:stretch>
            <a:fillRect/>
          </a:stretch>
        </p:blipFill>
        <p:spPr>
          <a:xfrm>
            <a:off x="1547664" y="1196752"/>
            <a:ext cx="6320702" cy="4375871"/>
          </a:xfrm>
          <a:prstGeom prst="rect">
            <a:avLst/>
          </a:prstGeom>
        </p:spPr>
      </p:pic>
      <p:sp>
        <p:nvSpPr>
          <p:cNvPr id="7" name="Rettangolo 6"/>
          <p:cNvSpPr/>
          <p:nvPr/>
        </p:nvSpPr>
        <p:spPr>
          <a:xfrm>
            <a:off x="1475656" y="5661248"/>
            <a:ext cx="6408712" cy="430887"/>
          </a:xfrm>
          <a:prstGeom prst="rect">
            <a:avLst/>
          </a:prstGeom>
        </p:spPr>
        <p:txBody>
          <a:bodyPr wrap="square">
            <a:spAutoFit/>
          </a:bodyPr>
          <a:lstStyle/>
          <a:p>
            <a:pPr algn="ctr"/>
            <a:r>
              <a:rPr lang="it-IT" sz="1100" b="1" dirty="0" smtClean="0"/>
              <a:t>I totem per la visualizzazione dei dati di emissione e di qualità dell’aria installati presso la Biblioteca, la Provincia, </a:t>
            </a:r>
            <a:r>
              <a:rPr lang="it-IT" sz="1100" b="1" dirty="0" err="1" smtClean="0"/>
              <a:t>Ipercoop</a:t>
            </a:r>
            <a:r>
              <a:rPr lang="it-IT" sz="1100" b="1" dirty="0" smtClean="0"/>
              <a:t>, Polo e Arpa</a:t>
            </a:r>
            <a:endParaRPr lang="it-IT" sz="11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a:noFill/>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Diossine e Furani</a:t>
            </a:r>
            <a:endParaRPr lang="it-IT" sz="2400" b="1" dirty="0"/>
          </a:p>
        </p:txBody>
      </p:sp>
      <p:pic>
        <p:nvPicPr>
          <p:cNvPr id="17411" name="Picture 3"/>
          <p:cNvPicPr>
            <a:picLocks noChangeAspect="1" noChangeArrowheads="1"/>
          </p:cNvPicPr>
          <p:nvPr/>
        </p:nvPicPr>
        <p:blipFill>
          <a:blip r:embed="rId3" cstate="print"/>
          <a:srcRect/>
          <a:stretch>
            <a:fillRect/>
          </a:stretch>
        </p:blipFill>
        <p:spPr bwMode="auto">
          <a:xfrm>
            <a:off x="2051720" y="980728"/>
            <a:ext cx="5760640" cy="5203672"/>
          </a:xfrm>
          <a:prstGeom prst="rect">
            <a:avLst/>
          </a:prstGeom>
          <a:noFill/>
          <a:ln w="9525">
            <a:noFill/>
            <a:miter lim="800000"/>
            <a:headEnd/>
            <a:tailEnd/>
          </a:ln>
        </p:spPr>
      </p:pic>
      <p:sp>
        <p:nvSpPr>
          <p:cNvPr id="7" name="Ovale 6"/>
          <p:cNvSpPr/>
          <p:nvPr/>
        </p:nvSpPr>
        <p:spPr>
          <a:xfrm>
            <a:off x="6876256" y="3140968"/>
            <a:ext cx="936104" cy="79208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8" name="Ovale 7"/>
          <p:cNvSpPr/>
          <p:nvPr/>
        </p:nvSpPr>
        <p:spPr>
          <a:xfrm>
            <a:off x="4067944" y="3284984"/>
            <a:ext cx="432048"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9" name="Ovale 8"/>
          <p:cNvSpPr/>
          <p:nvPr/>
        </p:nvSpPr>
        <p:spPr>
          <a:xfrm>
            <a:off x="7092280" y="5373216"/>
            <a:ext cx="936104" cy="79208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lstStyle/>
          <a:p>
            <a:pPr algn="ctr" fontAlgn="auto">
              <a:spcAft>
                <a:spcPts val="0"/>
              </a:spcAft>
              <a:defRPr/>
            </a:pPr>
            <a:r>
              <a:rPr lang="it-IT" cap="small" dirty="0" smtClean="0"/>
              <a:t>lo stato della qualità dell’aria e le fonti di inquinamento atmosferico </a:t>
            </a:r>
            <a:r>
              <a:rPr lang="it-IT" dirty="0" smtClean="0"/>
              <a:t/>
            </a:r>
            <a:br>
              <a:rPr lang="it-IT" dirty="0" smtClean="0"/>
            </a:br>
            <a:r>
              <a:rPr lang="it-IT" dirty="0" smtClean="0"/>
              <a:t> </a:t>
            </a:r>
            <a:r>
              <a:rPr lang="it-IT" sz="3200" i="1" dirty="0" smtClean="0"/>
              <a:t>Marco Pompei</a:t>
            </a:r>
            <a:r>
              <a:rPr lang="it-IT" sz="3200" dirty="0" smtClean="0"/>
              <a:t> </a:t>
            </a:r>
            <a:r>
              <a:rPr lang="it-IT" sz="2800" dirty="0" smtClean="0"/>
              <a:t>(ARPA Umbria)</a:t>
            </a:r>
            <a:r>
              <a:rPr lang="it-IT" sz="3200" dirty="0" smtClean="0"/>
              <a:t/>
            </a:r>
            <a:br>
              <a:rPr lang="it-IT" sz="3200" dirty="0" smtClean="0"/>
            </a:br>
            <a:r>
              <a:rPr lang="it-IT" sz="1600" dirty="0" smtClean="0"/>
              <a:t>Responsabile servizio reti di monitoraggio qualità dell’aria</a:t>
            </a:r>
            <a:r>
              <a:rPr lang="it-IT" dirty="0" smtClean="0"/>
              <a:t/>
            </a:r>
            <a:br>
              <a:rPr lang="it-IT" dirty="0" smtClean="0"/>
            </a:br>
            <a:endParaRPr lang="it-IT"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Diossine e Furani</a:t>
            </a:r>
            <a:endParaRPr lang="it-IT" sz="2400" b="1" dirty="0"/>
          </a:p>
        </p:txBody>
      </p:sp>
      <p:sp>
        <p:nvSpPr>
          <p:cNvPr id="14" name="CasellaDiTesto 13"/>
          <p:cNvSpPr txBox="1"/>
          <p:nvPr/>
        </p:nvSpPr>
        <p:spPr>
          <a:xfrm>
            <a:off x="5220072" y="4437112"/>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smtClean="0"/>
              <a:t>Le Grazie</a:t>
            </a:r>
            <a:endParaRPr lang="it-IT" sz="1400" dirty="0"/>
          </a:p>
        </p:txBody>
      </p:sp>
      <p:sp>
        <p:nvSpPr>
          <p:cNvPr id="16" name="CasellaDiTesto 15"/>
          <p:cNvSpPr txBox="1"/>
          <p:nvPr/>
        </p:nvSpPr>
        <p:spPr>
          <a:xfrm>
            <a:off x="3707904" y="3429000"/>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smtClean="0"/>
              <a:t>Carrara</a:t>
            </a:r>
            <a:endParaRPr lang="it-IT" sz="1400" dirty="0"/>
          </a:p>
        </p:txBody>
      </p:sp>
      <p:sp>
        <p:nvSpPr>
          <p:cNvPr id="12" name="CasellaDiTesto 11"/>
          <p:cNvSpPr txBox="1"/>
          <p:nvPr/>
        </p:nvSpPr>
        <p:spPr>
          <a:xfrm>
            <a:off x="2051720" y="1556792"/>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err="1" smtClean="0"/>
              <a:t>Borgorivo</a:t>
            </a:r>
            <a:endParaRPr lang="it-IT" sz="1400" dirty="0"/>
          </a:p>
        </p:txBody>
      </p:sp>
      <p:pic>
        <p:nvPicPr>
          <p:cNvPr id="18434" name="Picture 2"/>
          <p:cNvPicPr>
            <a:picLocks noChangeAspect="1" noChangeArrowheads="1"/>
          </p:cNvPicPr>
          <p:nvPr/>
        </p:nvPicPr>
        <p:blipFill>
          <a:blip r:embed="rId3" cstate="print"/>
          <a:srcRect/>
          <a:stretch>
            <a:fillRect/>
          </a:stretch>
        </p:blipFill>
        <p:spPr bwMode="auto">
          <a:xfrm>
            <a:off x="1979712" y="1052736"/>
            <a:ext cx="5688632" cy="51456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Cromo Totale e Cromo Esavalente</a:t>
            </a:r>
            <a:endParaRPr lang="it-IT" sz="2400" b="1" dirty="0"/>
          </a:p>
        </p:txBody>
      </p:sp>
      <p:sp>
        <p:nvSpPr>
          <p:cNvPr id="14" name="CasellaDiTesto 13"/>
          <p:cNvSpPr txBox="1"/>
          <p:nvPr/>
        </p:nvSpPr>
        <p:spPr>
          <a:xfrm>
            <a:off x="5220072" y="4437112"/>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smtClean="0"/>
              <a:t>Le Grazie</a:t>
            </a:r>
            <a:endParaRPr lang="it-IT" sz="1400" dirty="0"/>
          </a:p>
        </p:txBody>
      </p:sp>
      <p:sp>
        <p:nvSpPr>
          <p:cNvPr id="16" name="CasellaDiTesto 15"/>
          <p:cNvSpPr txBox="1"/>
          <p:nvPr/>
        </p:nvSpPr>
        <p:spPr>
          <a:xfrm>
            <a:off x="3707904" y="3429000"/>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smtClean="0"/>
              <a:t>Carrara</a:t>
            </a:r>
            <a:endParaRPr lang="it-IT" sz="1400" dirty="0"/>
          </a:p>
        </p:txBody>
      </p:sp>
      <p:sp>
        <p:nvSpPr>
          <p:cNvPr id="15" name="CasellaDiTesto 14"/>
          <p:cNvSpPr txBox="1"/>
          <p:nvPr/>
        </p:nvSpPr>
        <p:spPr>
          <a:xfrm>
            <a:off x="1763688" y="3429000"/>
            <a:ext cx="1224136"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sz="1400" dirty="0" smtClean="0"/>
              <a:t>Maratta</a:t>
            </a:r>
            <a:endParaRPr lang="it-IT" sz="1400" dirty="0"/>
          </a:p>
        </p:txBody>
      </p:sp>
      <p:sp>
        <p:nvSpPr>
          <p:cNvPr id="13" name="CasellaDiTesto 12"/>
          <p:cNvSpPr txBox="1"/>
          <p:nvPr/>
        </p:nvSpPr>
        <p:spPr>
          <a:xfrm>
            <a:off x="6732240" y="1772816"/>
            <a:ext cx="1224136"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sz="1400" dirty="0" err="1" smtClean="0"/>
              <a:t>Prisciano</a:t>
            </a:r>
            <a:endParaRPr lang="it-IT" sz="1400" dirty="0"/>
          </a:p>
        </p:txBody>
      </p:sp>
      <p:sp>
        <p:nvSpPr>
          <p:cNvPr id="12" name="CasellaDiTesto 11"/>
          <p:cNvSpPr txBox="1"/>
          <p:nvPr/>
        </p:nvSpPr>
        <p:spPr>
          <a:xfrm>
            <a:off x="2051720" y="1556792"/>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dirty="0" err="1" smtClean="0"/>
              <a:t>Borgorivo</a:t>
            </a:r>
            <a:endParaRPr lang="it-IT" sz="1400" dirty="0"/>
          </a:p>
        </p:txBody>
      </p:sp>
      <p:pic>
        <p:nvPicPr>
          <p:cNvPr id="19458" name="Picture 2"/>
          <p:cNvPicPr>
            <a:picLocks noChangeAspect="1" noChangeArrowheads="1"/>
          </p:cNvPicPr>
          <p:nvPr/>
        </p:nvPicPr>
        <p:blipFill>
          <a:blip r:embed="rId3" cstate="print"/>
          <a:srcRect/>
          <a:stretch>
            <a:fillRect/>
          </a:stretch>
        </p:blipFill>
        <p:spPr bwMode="auto">
          <a:xfrm>
            <a:off x="1403648" y="908720"/>
            <a:ext cx="6953250" cy="4619625"/>
          </a:xfrm>
          <a:prstGeom prst="rect">
            <a:avLst/>
          </a:prstGeom>
          <a:noFill/>
          <a:ln w="9525">
            <a:noFill/>
            <a:miter lim="800000"/>
            <a:headEnd/>
            <a:tailEnd/>
          </a:ln>
        </p:spPr>
      </p:pic>
      <p:sp>
        <p:nvSpPr>
          <p:cNvPr id="17" name="Ovale 16"/>
          <p:cNvSpPr/>
          <p:nvPr/>
        </p:nvSpPr>
        <p:spPr>
          <a:xfrm>
            <a:off x="7236296" y="2852936"/>
            <a:ext cx="1224136"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7236296" y="4869160"/>
            <a:ext cx="1224136"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Cromo Totale e Cromo Esavalente</a:t>
            </a:r>
            <a:endParaRPr lang="it-IT" sz="2400" b="1" dirty="0"/>
          </a:p>
        </p:txBody>
      </p:sp>
      <p:pic>
        <p:nvPicPr>
          <p:cNvPr id="26626" name="Picture 2"/>
          <p:cNvPicPr>
            <a:picLocks noChangeAspect="1" noChangeArrowheads="1"/>
          </p:cNvPicPr>
          <p:nvPr/>
        </p:nvPicPr>
        <p:blipFill>
          <a:blip r:embed="rId3" cstate="print"/>
          <a:srcRect/>
          <a:stretch>
            <a:fillRect/>
          </a:stretch>
        </p:blipFill>
        <p:spPr bwMode="auto">
          <a:xfrm>
            <a:off x="683568" y="908720"/>
            <a:ext cx="8037723" cy="3456384"/>
          </a:xfrm>
          <a:prstGeom prst="rect">
            <a:avLst/>
          </a:prstGeom>
          <a:solidFill>
            <a:srgbClr val="FEB80A">
              <a:lumMod val="20000"/>
              <a:lumOff val="80000"/>
              <a:alpha val="78000"/>
            </a:srgbClr>
          </a:solidFill>
          <a:ln w="9525">
            <a:noFill/>
            <a:miter lim="800000"/>
            <a:headEnd/>
            <a:tailEnd/>
          </a:ln>
        </p:spPr>
      </p:pic>
      <p:pic>
        <p:nvPicPr>
          <p:cNvPr id="26628" name="Picture 4"/>
          <p:cNvPicPr>
            <a:picLocks noChangeAspect="1" noChangeArrowheads="1"/>
          </p:cNvPicPr>
          <p:nvPr/>
        </p:nvPicPr>
        <p:blipFill>
          <a:blip r:embed="rId4" cstate="print"/>
          <a:srcRect/>
          <a:stretch>
            <a:fillRect/>
          </a:stretch>
        </p:blipFill>
        <p:spPr bwMode="auto">
          <a:xfrm>
            <a:off x="2271382" y="4437112"/>
            <a:ext cx="4532418" cy="18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graphicFrame>
        <p:nvGraphicFramePr>
          <p:cNvPr id="8" name="Tabella 7"/>
          <p:cNvGraphicFramePr>
            <a:graphicFrameLocks noGrp="1"/>
          </p:cNvGraphicFramePr>
          <p:nvPr/>
        </p:nvGraphicFramePr>
        <p:xfrm>
          <a:off x="1115616" y="1340769"/>
          <a:ext cx="7272808" cy="3781374"/>
        </p:xfrm>
        <a:graphic>
          <a:graphicData uri="http://schemas.openxmlformats.org/drawingml/2006/table">
            <a:tbl>
              <a:tblPr>
                <a:effectLst>
                  <a:innerShdw blurRad="63500" dist="50800" dir="13500000">
                    <a:prstClr val="black">
                      <a:alpha val="50000"/>
                    </a:prstClr>
                  </a:innerShdw>
                </a:effectLst>
              </a:tblPr>
              <a:tblGrid>
                <a:gridCol w="1245496"/>
                <a:gridCol w="1401182"/>
                <a:gridCol w="1408597"/>
                <a:gridCol w="1467907"/>
                <a:gridCol w="1749626"/>
              </a:tblGrid>
              <a:tr h="578967">
                <a:tc gridSpan="2">
                  <a:txBody>
                    <a:bodyPr/>
                    <a:lstStyle/>
                    <a:p>
                      <a:pPr algn="l" fontAlgn="b"/>
                      <a:r>
                        <a:rPr lang="it-IT" sz="1800" b="0" i="0" u="none" strike="noStrike" dirty="0">
                          <a:solidFill>
                            <a:srgbClr val="000000"/>
                          </a:solidFill>
                          <a:latin typeface="Calibri"/>
                        </a:rPr>
                        <a:t>Particolato PM10 2015</a:t>
                      </a: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it-IT"/>
                    </a:p>
                  </a:txBody>
                  <a:tcPr/>
                </a:tc>
                <a:tc>
                  <a:txBody>
                    <a:bodyPr/>
                    <a:lstStyle/>
                    <a:p>
                      <a:pPr algn="l" fontAlgn="b"/>
                      <a:endParaRPr lang="it-IT" sz="1100" b="0" i="0" u="none" strike="noStrike">
                        <a:solidFill>
                          <a:srgbClr val="000000"/>
                        </a:solidFill>
                        <a:latin typeface="Calibri"/>
                      </a:endParaRP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endParaRPr lang="it-IT" sz="1100" b="0" i="0" u="none" strike="noStrike">
                        <a:solidFill>
                          <a:srgbClr val="000000"/>
                        </a:solidFill>
                        <a:latin typeface="Calibri"/>
                      </a:endParaRP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endParaRPr lang="it-IT" sz="1100" b="0" i="0" u="none" strike="noStrike">
                        <a:solidFill>
                          <a:srgbClr val="000000"/>
                        </a:solidFill>
                        <a:latin typeface="Calibri"/>
                      </a:endParaRP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470411">
                <a:tc>
                  <a:txBody>
                    <a:bodyPr/>
                    <a:lstStyle/>
                    <a:p>
                      <a:pPr algn="l" fontAlgn="b"/>
                      <a:r>
                        <a:rPr lang="it-IT" sz="1400" b="0" i="0" u="none" strike="noStrike">
                          <a:solidFill>
                            <a:srgbClr val="000000"/>
                          </a:solidFill>
                          <a:latin typeface="Calibri"/>
                        </a:rPr>
                        <a:t>Postazione</a:t>
                      </a:r>
                    </a:p>
                  </a:txBody>
                  <a:tcPr marL="9312" marR="9312" marT="9312"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Media Annuale</a:t>
                      </a:r>
                    </a:p>
                  </a:txBody>
                  <a:tcPr marL="9312" marR="9312" marT="9312"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Superamenti</a:t>
                      </a:r>
                    </a:p>
                  </a:txBody>
                  <a:tcPr marL="9312" marR="9312" marT="9312"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Limite media</a:t>
                      </a:r>
                    </a:p>
                  </a:txBody>
                  <a:tcPr marL="9312" marR="9312" marT="9312"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dirty="0">
                          <a:solidFill>
                            <a:srgbClr val="000000"/>
                          </a:solidFill>
                          <a:latin typeface="Calibri"/>
                        </a:rPr>
                        <a:t>Limite Superamenti</a:t>
                      </a:r>
                    </a:p>
                  </a:txBody>
                  <a:tcPr marL="9312" marR="9312" marT="9312"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452317">
                <a:tc>
                  <a:txBody>
                    <a:bodyPr/>
                    <a:lstStyle/>
                    <a:p>
                      <a:pPr algn="l" fontAlgn="b"/>
                      <a:r>
                        <a:rPr lang="it-IT" sz="1400" b="1" i="0" u="none" strike="noStrike" dirty="0">
                          <a:solidFill>
                            <a:srgbClr val="000000"/>
                          </a:solidFill>
                          <a:latin typeface="Calibri"/>
                        </a:rPr>
                        <a:t>Le Grazie</a:t>
                      </a:r>
                    </a:p>
                  </a:txBody>
                  <a:tcPr marL="9312" marR="9312" marT="9312"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36</a:t>
                      </a:r>
                    </a:p>
                  </a:txBody>
                  <a:tcPr marL="9312" marR="9312" marT="9312" marB="0" anchor="b">
                    <a:lnL>
                      <a:noFill/>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0" i="0" u="none" strike="noStrike">
                          <a:solidFill>
                            <a:srgbClr val="FF0000"/>
                          </a:solidFill>
                          <a:latin typeface="Calibri"/>
                        </a:rPr>
                        <a:t>69</a:t>
                      </a:r>
                    </a:p>
                  </a:txBody>
                  <a:tcPr marL="9312" marR="9312" marT="9312" marB="0" anchor="b">
                    <a:lnL>
                      <a:noFill/>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40</a:t>
                      </a:r>
                    </a:p>
                  </a:txBody>
                  <a:tcPr marL="9312" marR="9312" marT="9312" marB="0" anchor="b">
                    <a:lnL>
                      <a:noFill/>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35</a:t>
                      </a:r>
                    </a:p>
                  </a:txBody>
                  <a:tcPr marL="9312" marR="9312" marT="9312"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r>
              <a:tr h="452317">
                <a:tc>
                  <a:txBody>
                    <a:bodyPr/>
                    <a:lstStyle/>
                    <a:p>
                      <a:pPr algn="l" fontAlgn="b"/>
                      <a:r>
                        <a:rPr lang="it-IT" sz="1400" b="1" i="0" u="none" strike="noStrike">
                          <a:solidFill>
                            <a:srgbClr val="000000"/>
                          </a:solidFill>
                          <a:latin typeface="Calibri"/>
                        </a:rPr>
                        <a:t>Carrara</a:t>
                      </a:r>
                    </a:p>
                  </a:txBody>
                  <a:tcPr marL="9312" marR="9312" marT="9312"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32</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FF0000"/>
                          </a:solidFill>
                          <a:latin typeface="Calibri"/>
                        </a:rPr>
                        <a:t>51</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40</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35</a:t>
                      </a:r>
                    </a:p>
                  </a:txBody>
                  <a:tcPr marL="9312" marR="9312" marT="9312"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52317">
                <a:tc>
                  <a:txBody>
                    <a:bodyPr/>
                    <a:lstStyle/>
                    <a:p>
                      <a:pPr algn="l" fontAlgn="b"/>
                      <a:r>
                        <a:rPr lang="it-IT" sz="1400" b="1" i="0" u="none" strike="noStrike">
                          <a:solidFill>
                            <a:srgbClr val="000000"/>
                          </a:solidFill>
                          <a:latin typeface="Calibri"/>
                        </a:rPr>
                        <a:t>Borgorivo</a:t>
                      </a:r>
                    </a:p>
                  </a:txBody>
                  <a:tcPr marL="9312" marR="9312" marT="9312"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31</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FF0000"/>
                          </a:solidFill>
                          <a:latin typeface="Calibri"/>
                        </a:rPr>
                        <a:t>62</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40</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35</a:t>
                      </a:r>
                    </a:p>
                  </a:txBody>
                  <a:tcPr marL="9312" marR="9312" marT="9312"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52317">
                <a:tc>
                  <a:txBody>
                    <a:bodyPr/>
                    <a:lstStyle/>
                    <a:p>
                      <a:pPr algn="l" fontAlgn="b"/>
                      <a:r>
                        <a:rPr lang="it-IT" sz="1400" b="1" i="0" u="none" strike="noStrike">
                          <a:solidFill>
                            <a:srgbClr val="000000"/>
                          </a:solidFill>
                          <a:latin typeface="Calibri"/>
                        </a:rPr>
                        <a:t> </a:t>
                      </a:r>
                    </a:p>
                  </a:txBody>
                  <a:tcPr marL="9312" marR="9312" marT="9312"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endParaRPr lang="it-IT" sz="1400" b="1" i="0" u="none" strike="noStrike">
                        <a:solidFill>
                          <a:srgbClr val="00B0F0"/>
                        </a:solidFill>
                        <a:latin typeface="Calibri"/>
                      </a:endParaRP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endParaRPr lang="it-IT" sz="1400" b="0" i="0" u="none" strike="noStrike">
                        <a:solidFill>
                          <a:srgbClr val="FF0000"/>
                        </a:solidFill>
                        <a:latin typeface="Calibri"/>
                      </a:endParaRP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endParaRPr lang="it-IT" sz="1400" b="0" i="0" u="none" strike="noStrike">
                        <a:solidFill>
                          <a:srgbClr val="000000"/>
                        </a:solidFill>
                        <a:latin typeface="Calibri"/>
                      </a:endParaRP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 </a:t>
                      </a:r>
                    </a:p>
                  </a:txBody>
                  <a:tcPr marL="9312" marR="9312" marT="9312"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52317">
                <a:tc>
                  <a:txBody>
                    <a:bodyPr/>
                    <a:lstStyle/>
                    <a:p>
                      <a:pPr algn="l" fontAlgn="b"/>
                      <a:r>
                        <a:rPr lang="it-IT" sz="1400" b="1" i="0" u="none" strike="noStrike">
                          <a:solidFill>
                            <a:srgbClr val="000000"/>
                          </a:solidFill>
                          <a:latin typeface="Calibri"/>
                        </a:rPr>
                        <a:t>Prisciano</a:t>
                      </a:r>
                    </a:p>
                  </a:txBody>
                  <a:tcPr marL="9312" marR="9312" marT="9312"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33</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FF0000"/>
                          </a:solidFill>
                          <a:latin typeface="Calibri"/>
                        </a:rPr>
                        <a:t>41</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40</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35</a:t>
                      </a:r>
                    </a:p>
                  </a:txBody>
                  <a:tcPr marL="9312" marR="9312" marT="9312"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70411">
                <a:tc>
                  <a:txBody>
                    <a:bodyPr/>
                    <a:lstStyle/>
                    <a:p>
                      <a:pPr algn="l" fontAlgn="b"/>
                      <a:r>
                        <a:rPr lang="it-IT" sz="1400" b="1" i="0" u="none" strike="noStrike">
                          <a:solidFill>
                            <a:srgbClr val="000000"/>
                          </a:solidFill>
                          <a:latin typeface="Calibri"/>
                        </a:rPr>
                        <a:t>Maratta </a:t>
                      </a:r>
                    </a:p>
                  </a:txBody>
                  <a:tcPr marL="9312" marR="9312" marT="9312"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30</a:t>
                      </a: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0" i="0" u="none" strike="noStrike">
                          <a:solidFill>
                            <a:srgbClr val="FF0000"/>
                          </a:solidFill>
                          <a:latin typeface="Calibri"/>
                        </a:rPr>
                        <a:t>45</a:t>
                      </a: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40</a:t>
                      </a: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0" i="0" u="none" strike="noStrike" dirty="0">
                          <a:solidFill>
                            <a:srgbClr val="000000"/>
                          </a:solidFill>
                          <a:latin typeface="Calibri"/>
                        </a:rPr>
                        <a:t>35</a:t>
                      </a:r>
                    </a:p>
                  </a:txBody>
                  <a:tcPr marL="9312" marR="9312" marT="9312"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graphicFrame>
        <p:nvGraphicFramePr>
          <p:cNvPr id="9" name="Tabella 8"/>
          <p:cNvGraphicFramePr>
            <a:graphicFrameLocks noGrp="1"/>
          </p:cNvGraphicFramePr>
          <p:nvPr/>
        </p:nvGraphicFramePr>
        <p:xfrm>
          <a:off x="1331640" y="1196752"/>
          <a:ext cx="6696743" cy="4169919"/>
        </p:xfrm>
        <a:graphic>
          <a:graphicData uri="http://schemas.openxmlformats.org/drawingml/2006/table">
            <a:tbl>
              <a:tblPr>
                <a:effectLst>
                  <a:innerShdw blurRad="63500" dist="50800" dir="13500000">
                    <a:prstClr val="black">
                      <a:alpha val="50000"/>
                    </a:prstClr>
                  </a:innerShdw>
                </a:effectLst>
              </a:tblPr>
              <a:tblGrid>
                <a:gridCol w="1510138"/>
                <a:gridCol w="1698905"/>
                <a:gridCol w="1707894"/>
                <a:gridCol w="1779806"/>
              </a:tblGrid>
              <a:tr h="628434">
                <a:tc gridSpan="2">
                  <a:txBody>
                    <a:bodyPr/>
                    <a:lstStyle/>
                    <a:p>
                      <a:pPr algn="l" fontAlgn="b"/>
                      <a:r>
                        <a:rPr lang="it-IT" sz="1800" b="0" i="0" u="none" strike="noStrike" dirty="0">
                          <a:solidFill>
                            <a:srgbClr val="000000"/>
                          </a:solidFill>
                          <a:latin typeface="Calibri"/>
                        </a:rPr>
                        <a:t>Particolato PM2.5 2015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it-IT"/>
                    </a:p>
                  </a:txBody>
                  <a:tcPr/>
                </a:tc>
                <a:tc>
                  <a:txBody>
                    <a:bodyPr/>
                    <a:lstStyle/>
                    <a:p>
                      <a:pPr algn="l" fontAlgn="b"/>
                      <a:endParaRPr lang="it-IT" sz="1100" b="0" i="0" u="none" strike="noStrike">
                        <a:solidFill>
                          <a:srgbClr val="000000"/>
                        </a:solidFill>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endParaRPr lang="it-IT" sz="1100" b="0" i="0" u="none" strike="noStrike">
                        <a:solidFill>
                          <a:srgbClr val="000000"/>
                        </a:solidFill>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510602">
                <a:tc>
                  <a:txBody>
                    <a:bodyPr/>
                    <a:lstStyle/>
                    <a:p>
                      <a:pPr algn="l" fontAlgn="b"/>
                      <a:r>
                        <a:rPr lang="it-IT" sz="1400" b="0" i="0" u="none" strike="noStrike">
                          <a:solidFill>
                            <a:srgbClr val="000000"/>
                          </a:solidFill>
                          <a:latin typeface="Calibri"/>
                        </a:rPr>
                        <a:t>Postazione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Media Annuale</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Limite media</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dirty="0">
                          <a:solidFill>
                            <a:srgbClr val="000000"/>
                          </a:solidFill>
                          <a:latin typeface="Calibri"/>
                        </a:rPr>
                        <a:t>Valore Obiettivo</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490964">
                <a:tc>
                  <a:txBody>
                    <a:bodyPr/>
                    <a:lstStyle/>
                    <a:p>
                      <a:pPr algn="l" fontAlgn="b"/>
                      <a:r>
                        <a:rPr lang="it-IT" sz="1400" b="1" i="0" u="none" strike="noStrike">
                          <a:solidFill>
                            <a:srgbClr val="000000"/>
                          </a:solidFill>
                          <a:latin typeface="Calibri"/>
                        </a:rPr>
                        <a:t>Le Grazie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24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25</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18</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r>
              <a:tr h="490964">
                <a:tc>
                  <a:txBody>
                    <a:bodyPr/>
                    <a:lstStyle/>
                    <a:p>
                      <a:pPr algn="l" fontAlgn="b"/>
                      <a:r>
                        <a:rPr lang="it-IT" sz="1400" b="1" i="0" u="none" strike="noStrike">
                          <a:solidFill>
                            <a:srgbClr val="000000"/>
                          </a:solidFill>
                          <a:latin typeface="Calibri"/>
                        </a:rPr>
                        <a:t>Carrara</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23</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25</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18</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90964">
                <a:tc>
                  <a:txBody>
                    <a:bodyPr/>
                    <a:lstStyle/>
                    <a:p>
                      <a:pPr algn="l" fontAlgn="b"/>
                      <a:r>
                        <a:rPr lang="it-IT" sz="1400" b="1" i="0" u="none" strike="noStrike">
                          <a:solidFill>
                            <a:srgbClr val="000000"/>
                          </a:solidFill>
                          <a:latin typeface="Calibri"/>
                        </a:rPr>
                        <a:t>Borgorivo</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dirty="0">
                          <a:solidFill>
                            <a:srgbClr val="00B0F0"/>
                          </a:solidFill>
                          <a:latin typeface="Calibri"/>
                        </a:rPr>
                        <a:t>24</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25</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18</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556425">
                <a:tc>
                  <a:txBody>
                    <a:bodyPr/>
                    <a:lstStyle/>
                    <a:p>
                      <a:pPr algn="l" fontAlgn="b"/>
                      <a:r>
                        <a:rPr lang="it-IT" sz="1400" b="1"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endParaRPr lang="it-IT" sz="1400" b="1" i="0" u="none" strike="noStrike">
                        <a:solidFill>
                          <a:srgbClr val="00B0F0"/>
                        </a:solidFill>
                        <a:latin typeface="Calibri"/>
                      </a:endParaRP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endParaRPr lang="it-IT" sz="1400" b="0" i="0" u="none" strike="noStrike">
                        <a:solidFill>
                          <a:srgbClr val="000000"/>
                        </a:solidFill>
                        <a:latin typeface="Calibri"/>
                      </a:endParaRP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endParaRPr lang="it-IT" sz="1400" b="0" i="0" u="none" strike="noStrike" dirty="0">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90964">
                <a:tc>
                  <a:txBody>
                    <a:bodyPr/>
                    <a:lstStyle/>
                    <a:p>
                      <a:pPr algn="l" fontAlgn="b"/>
                      <a:r>
                        <a:rPr lang="it-IT" sz="1400" b="1" i="0" u="none" strike="noStrike">
                          <a:solidFill>
                            <a:srgbClr val="000000"/>
                          </a:solidFill>
                          <a:latin typeface="Calibri"/>
                        </a:rPr>
                        <a:t>Prisciano</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21</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25</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18</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510602">
                <a:tc>
                  <a:txBody>
                    <a:bodyPr/>
                    <a:lstStyle/>
                    <a:p>
                      <a:pPr algn="l" fontAlgn="b"/>
                      <a:r>
                        <a:rPr lang="it-IT" sz="1400" b="1" i="0" u="none" strike="noStrike">
                          <a:solidFill>
                            <a:srgbClr val="000000"/>
                          </a:solidFill>
                          <a:latin typeface="Calibri"/>
                        </a:rPr>
                        <a:t>Maratta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17</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0" i="0" u="none" strike="noStrike" dirty="0">
                          <a:solidFill>
                            <a:srgbClr val="000000"/>
                          </a:solidFill>
                          <a:latin typeface="Calibri"/>
                        </a:rPr>
                        <a:t>18</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graphicFrame>
        <p:nvGraphicFramePr>
          <p:cNvPr id="8" name="Tabella 7"/>
          <p:cNvGraphicFramePr>
            <a:graphicFrameLocks noGrp="1"/>
          </p:cNvGraphicFramePr>
          <p:nvPr/>
        </p:nvGraphicFramePr>
        <p:xfrm>
          <a:off x="1259632" y="1412776"/>
          <a:ext cx="6912766" cy="3672404"/>
        </p:xfrm>
        <a:graphic>
          <a:graphicData uri="http://schemas.openxmlformats.org/drawingml/2006/table">
            <a:tbl>
              <a:tblPr>
                <a:effectLst>
                  <a:innerShdw blurRad="63500" dist="50800" dir="13500000">
                    <a:prstClr val="black">
                      <a:alpha val="50000"/>
                    </a:prstClr>
                  </a:innerShdw>
                </a:effectLst>
              </a:tblPr>
              <a:tblGrid>
                <a:gridCol w="1183837"/>
                <a:gridCol w="1331816"/>
                <a:gridCol w="1338865"/>
                <a:gridCol w="1395238"/>
                <a:gridCol w="1663010"/>
              </a:tblGrid>
              <a:tr h="620689">
                <a:tc gridSpan="2">
                  <a:txBody>
                    <a:bodyPr/>
                    <a:lstStyle/>
                    <a:p>
                      <a:pPr algn="l" fontAlgn="b"/>
                      <a:r>
                        <a:rPr lang="it-IT" sz="1800" b="0" i="0" u="none" strike="noStrike" dirty="0">
                          <a:solidFill>
                            <a:srgbClr val="000000"/>
                          </a:solidFill>
                          <a:latin typeface="Calibri"/>
                        </a:rPr>
                        <a:t>Biossido di Azoto - NO</a:t>
                      </a:r>
                      <a:r>
                        <a:rPr lang="it-IT" sz="1800" b="0" i="0" u="none" strike="noStrike" baseline="-25000" dirty="0">
                          <a:solidFill>
                            <a:srgbClr val="000000"/>
                          </a:solidFill>
                          <a:latin typeface="Calibri"/>
                        </a:rPr>
                        <a:t>2</a:t>
                      </a:r>
                      <a:endParaRPr lang="it-IT" sz="1800" b="0" i="0" u="none" strike="noStrike" dirty="0">
                        <a:solidFill>
                          <a:srgbClr val="000000"/>
                        </a:solidFill>
                        <a:latin typeface="Calibri"/>
                      </a:endParaRP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it-IT"/>
                    </a:p>
                  </a:txBody>
                  <a:tcPr/>
                </a:tc>
                <a:tc>
                  <a:txBody>
                    <a:bodyPr/>
                    <a:lstStyle/>
                    <a:p>
                      <a:pPr algn="l" fontAlgn="b"/>
                      <a:endParaRPr lang="it-IT" sz="1100" b="0" i="0" u="none" strike="noStrike">
                        <a:solidFill>
                          <a:srgbClr val="000000"/>
                        </a:solidFill>
                        <a:latin typeface="Calibri"/>
                      </a:endParaRP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endParaRPr lang="it-IT" sz="1100" b="0" i="0" u="none" strike="noStrike">
                        <a:solidFill>
                          <a:srgbClr val="000000"/>
                        </a:solidFill>
                        <a:latin typeface="Calibri"/>
                      </a:endParaRP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endParaRPr lang="it-IT" sz="1100" b="0" i="0" u="none" strike="noStrike">
                        <a:solidFill>
                          <a:srgbClr val="000000"/>
                        </a:solidFill>
                        <a:latin typeface="Calibri"/>
                      </a:endParaRP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448275">
                <a:tc>
                  <a:txBody>
                    <a:bodyPr/>
                    <a:lstStyle/>
                    <a:p>
                      <a:pPr algn="l" fontAlgn="b"/>
                      <a:r>
                        <a:rPr lang="it-IT" sz="1400" b="0" i="0" u="none" strike="noStrike">
                          <a:solidFill>
                            <a:srgbClr val="000000"/>
                          </a:solidFill>
                          <a:latin typeface="Calibri"/>
                        </a:rPr>
                        <a:t>Postazione</a:t>
                      </a:r>
                    </a:p>
                  </a:txBody>
                  <a:tcPr marL="9312" marR="9312" marT="9312"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Media Annuale</a:t>
                      </a:r>
                    </a:p>
                  </a:txBody>
                  <a:tcPr marL="9312" marR="9312" marT="9312"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Massimo  1 h</a:t>
                      </a:r>
                    </a:p>
                  </a:txBody>
                  <a:tcPr marL="9312" marR="9312" marT="9312"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Limite media</a:t>
                      </a:r>
                    </a:p>
                  </a:txBody>
                  <a:tcPr marL="9312" marR="9312" marT="9312"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Limite Massimo 1h</a:t>
                      </a:r>
                    </a:p>
                  </a:txBody>
                  <a:tcPr marL="9312" marR="9312" marT="9312"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431033">
                <a:tc>
                  <a:txBody>
                    <a:bodyPr/>
                    <a:lstStyle/>
                    <a:p>
                      <a:pPr algn="l" fontAlgn="b"/>
                      <a:r>
                        <a:rPr lang="it-IT" sz="1400" b="1" i="0" u="none" strike="noStrike">
                          <a:solidFill>
                            <a:srgbClr val="000000"/>
                          </a:solidFill>
                          <a:latin typeface="Calibri"/>
                        </a:rPr>
                        <a:t>Le Grazie</a:t>
                      </a:r>
                    </a:p>
                  </a:txBody>
                  <a:tcPr marL="9312" marR="9312" marT="9312"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18</a:t>
                      </a:r>
                    </a:p>
                  </a:txBody>
                  <a:tcPr marL="9312" marR="9312" marT="9312" marB="0" anchor="b">
                    <a:lnL>
                      <a:noFill/>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1" i="0" u="none" strike="noStrike" dirty="0">
                          <a:solidFill>
                            <a:srgbClr val="00B0F0"/>
                          </a:solidFill>
                          <a:latin typeface="Calibri"/>
                        </a:rPr>
                        <a:t>98</a:t>
                      </a:r>
                    </a:p>
                  </a:txBody>
                  <a:tcPr marL="9312" marR="9312" marT="9312" marB="0" anchor="b">
                    <a:lnL>
                      <a:noFill/>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40</a:t>
                      </a:r>
                    </a:p>
                  </a:txBody>
                  <a:tcPr marL="9312" marR="9312" marT="9312" marB="0" anchor="b">
                    <a:lnL>
                      <a:noFill/>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200</a:t>
                      </a:r>
                    </a:p>
                  </a:txBody>
                  <a:tcPr marL="9312" marR="9312" marT="9312"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r>
              <a:tr h="431033">
                <a:tc>
                  <a:txBody>
                    <a:bodyPr/>
                    <a:lstStyle/>
                    <a:p>
                      <a:pPr algn="l" fontAlgn="b"/>
                      <a:r>
                        <a:rPr lang="it-IT" sz="1400" b="1" i="0" u="none" strike="noStrike">
                          <a:solidFill>
                            <a:srgbClr val="000000"/>
                          </a:solidFill>
                          <a:latin typeface="Calibri"/>
                        </a:rPr>
                        <a:t>Carrara</a:t>
                      </a:r>
                    </a:p>
                  </a:txBody>
                  <a:tcPr marL="9312" marR="9312" marT="9312"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26</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140</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40</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200</a:t>
                      </a:r>
                    </a:p>
                  </a:txBody>
                  <a:tcPr marL="9312" marR="9312" marT="9312"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31033">
                <a:tc>
                  <a:txBody>
                    <a:bodyPr/>
                    <a:lstStyle/>
                    <a:p>
                      <a:pPr algn="l" fontAlgn="b"/>
                      <a:r>
                        <a:rPr lang="it-IT" sz="1400" b="1" i="0" u="none" strike="noStrike">
                          <a:solidFill>
                            <a:srgbClr val="000000"/>
                          </a:solidFill>
                          <a:latin typeface="Calibri"/>
                        </a:rPr>
                        <a:t>Borgorivo</a:t>
                      </a:r>
                    </a:p>
                  </a:txBody>
                  <a:tcPr marL="9312" marR="9312" marT="9312"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21</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106</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40</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200</a:t>
                      </a:r>
                    </a:p>
                  </a:txBody>
                  <a:tcPr marL="9312" marR="9312" marT="9312"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31033">
                <a:tc>
                  <a:txBody>
                    <a:bodyPr/>
                    <a:lstStyle/>
                    <a:p>
                      <a:pPr algn="l" fontAlgn="b"/>
                      <a:r>
                        <a:rPr lang="it-IT" sz="1400" b="1" i="0" u="none" strike="noStrike">
                          <a:solidFill>
                            <a:srgbClr val="000000"/>
                          </a:solidFill>
                          <a:latin typeface="Calibri"/>
                        </a:rPr>
                        <a:t> </a:t>
                      </a:r>
                    </a:p>
                  </a:txBody>
                  <a:tcPr marL="9312" marR="9312" marT="9312"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endParaRPr lang="it-IT" sz="1400" b="1" i="0" u="none" strike="noStrike">
                        <a:solidFill>
                          <a:srgbClr val="00B0F0"/>
                        </a:solidFill>
                        <a:latin typeface="Calibri"/>
                      </a:endParaRP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endParaRPr lang="it-IT" sz="1400" b="1" i="0" u="none" strike="noStrike">
                        <a:solidFill>
                          <a:srgbClr val="00B0F0"/>
                        </a:solidFill>
                        <a:latin typeface="Calibri"/>
                      </a:endParaRP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endParaRPr lang="it-IT" sz="1400" b="0" i="0" u="none" strike="noStrike">
                        <a:solidFill>
                          <a:srgbClr val="000000"/>
                        </a:solidFill>
                        <a:latin typeface="Calibri"/>
                      </a:endParaRP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 </a:t>
                      </a:r>
                    </a:p>
                  </a:txBody>
                  <a:tcPr marL="9312" marR="9312" marT="9312"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31033">
                <a:tc>
                  <a:txBody>
                    <a:bodyPr/>
                    <a:lstStyle/>
                    <a:p>
                      <a:pPr algn="l" fontAlgn="b"/>
                      <a:r>
                        <a:rPr lang="it-IT" sz="1400" b="1" i="0" u="none" strike="noStrike">
                          <a:solidFill>
                            <a:srgbClr val="000000"/>
                          </a:solidFill>
                          <a:latin typeface="Calibri"/>
                        </a:rPr>
                        <a:t>Prisciano</a:t>
                      </a:r>
                    </a:p>
                  </a:txBody>
                  <a:tcPr marL="9312" marR="9312" marT="9312"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21</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82</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40</a:t>
                      </a:r>
                    </a:p>
                  </a:txBody>
                  <a:tcPr marL="9312" marR="9312" marT="9312"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200</a:t>
                      </a:r>
                    </a:p>
                  </a:txBody>
                  <a:tcPr marL="9312" marR="9312" marT="9312"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48275">
                <a:tc>
                  <a:txBody>
                    <a:bodyPr/>
                    <a:lstStyle/>
                    <a:p>
                      <a:pPr algn="l" fontAlgn="b"/>
                      <a:r>
                        <a:rPr lang="it-IT" sz="1400" b="1" i="0" u="none" strike="noStrike">
                          <a:solidFill>
                            <a:srgbClr val="000000"/>
                          </a:solidFill>
                          <a:latin typeface="Calibri"/>
                        </a:rPr>
                        <a:t>Maratta </a:t>
                      </a:r>
                    </a:p>
                  </a:txBody>
                  <a:tcPr marL="9312" marR="9312" marT="9312"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26</a:t>
                      </a: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92</a:t>
                      </a: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40</a:t>
                      </a:r>
                    </a:p>
                  </a:txBody>
                  <a:tcPr marL="9312" marR="9312" marT="9312"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0" i="0" u="none" strike="noStrike" dirty="0">
                          <a:solidFill>
                            <a:srgbClr val="000000"/>
                          </a:solidFill>
                          <a:latin typeface="Calibri"/>
                        </a:rPr>
                        <a:t>200</a:t>
                      </a:r>
                    </a:p>
                  </a:txBody>
                  <a:tcPr marL="9312" marR="9312" marT="9312"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graphicFrame>
        <p:nvGraphicFramePr>
          <p:cNvPr id="9" name="Tabella 8"/>
          <p:cNvGraphicFramePr>
            <a:graphicFrameLocks noGrp="1"/>
          </p:cNvGraphicFramePr>
          <p:nvPr/>
        </p:nvGraphicFramePr>
        <p:xfrm>
          <a:off x="1691680" y="1340768"/>
          <a:ext cx="5976664" cy="3816423"/>
        </p:xfrm>
        <a:graphic>
          <a:graphicData uri="http://schemas.openxmlformats.org/drawingml/2006/table">
            <a:tbl>
              <a:tblPr>
                <a:effectLst>
                  <a:innerShdw blurRad="63500" dist="50800" dir="13500000">
                    <a:prstClr val="black">
                      <a:alpha val="50000"/>
                    </a:prstClr>
                  </a:innerShdw>
                </a:effectLst>
              </a:tblPr>
              <a:tblGrid>
                <a:gridCol w="1835611"/>
                <a:gridCol w="2065063"/>
                <a:gridCol w="2075990"/>
              </a:tblGrid>
              <a:tr h="584333">
                <a:tc gridSpan="2">
                  <a:txBody>
                    <a:bodyPr/>
                    <a:lstStyle/>
                    <a:p>
                      <a:pPr algn="l" fontAlgn="b"/>
                      <a:r>
                        <a:rPr lang="it-IT" sz="1800" b="0" i="0" u="none" strike="noStrike" dirty="0" err="1">
                          <a:solidFill>
                            <a:srgbClr val="000000"/>
                          </a:solidFill>
                          <a:latin typeface="Calibri"/>
                        </a:rPr>
                        <a:t>Benzo</a:t>
                      </a:r>
                      <a:r>
                        <a:rPr lang="it-IT" sz="1800" b="0" i="0" u="none" strike="noStrike" dirty="0">
                          <a:solidFill>
                            <a:srgbClr val="000000"/>
                          </a:solidFill>
                          <a:latin typeface="Calibri"/>
                        </a:rPr>
                        <a:t> - a- Pirene</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it-IT"/>
                    </a:p>
                  </a:txBody>
                  <a:tcPr/>
                </a:tc>
                <a:tc>
                  <a:txBody>
                    <a:bodyPr/>
                    <a:lstStyle/>
                    <a:p>
                      <a:pPr algn="l" fontAlgn="b"/>
                      <a:endParaRPr lang="it-IT" sz="1100" b="0" i="0" u="none" strike="noStrike" dirty="0">
                        <a:solidFill>
                          <a:srgbClr val="000000"/>
                        </a:solidFill>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474770">
                <a:tc>
                  <a:txBody>
                    <a:bodyPr/>
                    <a:lstStyle/>
                    <a:p>
                      <a:pPr algn="l" fontAlgn="b"/>
                      <a:r>
                        <a:rPr lang="it-IT" sz="1400" b="0" i="0" u="none" strike="noStrike">
                          <a:solidFill>
                            <a:srgbClr val="000000"/>
                          </a:solidFill>
                          <a:latin typeface="Calibri"/>
                        </a:rPr>
                        <a:t>Postazione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Media Annuale</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Valore Obiettivo</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456510">
                <a:tc>
                  <a:txBody>
                    <a:bodyPr/>
                    <a:lstStyle/>
                    <a:p>
                      <a:pPr algn="l" fontAlgn="b"/>
                      <a:r>
                        <a:rPr lang="it-IT" sz="1400" b="1" i="0" u="none" strike="noStrike">
                          <a:solidFill>
                            <a:srgbClr val="000000"/>
                          </a:solidFill>
                          <a:latin typeface="Calibri"/>
                        </a:rPr>
                        <a:t>Le Grazie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1" i="0" u="none" strike="noStrike">
                          <a:solidFill>
                            <a:srgbClr val="FF0000"/>
                          </a:solidFill>
                          <a:latin typeface="Calibri"/>
                        </a:rPr>
                        <a:t>1,3</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0" i="0" u="none" strike="noStrike" dirty="0" smtClean="0">
                          <a:solidFill>
                            <a:srgbClr val="000000"/>
                          </a:solidFill>
                          <a:latin typeface="Calibri"/>
                        </a:rPr>
                        <a:t>1.0</a:t>
                      </a:r>
                      <a:endParaRPr lang="it-IT" sz="1400" b="0" i="0" u="none" strike="noStrike" dirty="0">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r>
              <a:tr h="456510">
                <a:tc>
                  <a:txBody>
                    <a:bodyPr/>
                    <a:lstStyle/>
                    <a:p>
                      <a:pPr algn="l" fontAlgn="b"/>
                      <a:r>
                        <a:rPr lang="it-IT" sz="1400" b="1" i="0" u="none" strike="noStrike">
                          <a:solidFill>
                            <a:srgbClr val="000000"/>
                          </a:solidFill>
                          <a:latin typeface="Calibri"/>
                        </a:rPr>
                        <a:t>Carrara</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FF0000"/>
                          </a:solidFill>
                          <a:latin typeface="Calibri"/>
                        </a:rPr>
                        <a:t>1,1</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dirty="0" smtClean="0">
                          <a:solidFill>
                            <a:srgbClr val="000000"/>
                          </a:solidFill>
                          <a:latin typeface="Calibri"/>
                        </a:rPr>
                        <a:t>1.0</a:t>
                      </a:r>
                      <a:endParaRPr lang="it-IT" sz="1400" b="0" i="0" u="none" strike="noStrike" dirty="0">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56510">
                <a:tc>
                  <a:txBody>
                    <a:bodyPr/>
                    <a:lstStyle/>
                    <a:p>
                      <a:pPr algn="l" fontAlgn="b"/>
                      <a:r>
                        <a:rPr lang="it-IT" sz="1400" b="1" i="0" u="none" strike="noStrike">
                          <a:solidFill>
                            <a:srgbClr val="000000"/>
                          </a:solidFill>
                          <a:latin typeface="Calibri"/>
                        </a:rPr>
                        <a:t>Borgorivo</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FF0000"/>
                          </a:solidFill>
                          <a:latin typeface="Calibri"/>
                        </a:rPr>
                        <a:t>1,4</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dirty="0" smtClean="0">
                          <a:solidFill>
                            <a:srgbClr val="000000"/>
                          </a:solidFill>
                          <a:latin typeface="Calibri"/>
                        </a:rPr>
                        <a:t>1.0</a:t>
                      </a:r>
                      <a:endParaRPr lang="it-IT" sz="1400" b="0" i="0" u="none" strike="noStrike" dirty="0">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56510">
                <a:tc>
                  <a:txBody>
                    <a:bodyPr/>
                    <a:lstStyle/>
                    <a:p>
                      <a:pPr algn="l" fontAlgn="b"/>
                      <a:r>
                        <a:rPr lang="it-IT" sz="1400" b="1"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endParaRPr lang="it-IT" sz="1400" b="1" i="0" u="none" strike="noStrike">
                        <a:solidFill>
                          <a:srgbClr val="FF0000"/>
                        </a:solidFill>
                        <a:latin typeface="Calibri"/>
                      </a:endParaRP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dirty="0" smtClean="0">
                          <a:solidFill>
                            <a:srgbClr val="000000"/>
                          </a:solidFill>
                          <a:latin typeface="Calibri"/>
                        </a:rPr>
                        <a:t>1.0</a:t>
                      </a:r>
                      <a:endParaRPr lang="it-IT" sz="1400" b="0" i="0" u="none" strike="noStrike" dirty="0">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56510">
                <a:tc>
                  <a:txBody>
                    <a:bodyPr/>
                    <a:lstStyle/>
                    <a:p>
                      <a:pPr algn="l" fontAlgn="b"/>
                      <a:r>
                        <a:rPr lang="it-IT" sz="1400" b="1" i="0" u="none" strike="noStrike">
                          <a:solidFill>
                            <a:srgbClr val="000000"/>
                          </a:solidFill>
                          <a:latin typeface="Calibri"/>
                        </a:rPr>
                        <a:t>Prisciano</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1,0</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dirty="0" smtClean="0">
                          <a:solidFill>
                            <a:srgbClr val="000000"/>
                          </a:solidFill>
                          <a:latin typeface="Calibri"/>
                        </a:rPr>
                        <a:t>1.0</a:t>
                      </a:r>
                      <a:endParaRPr lang="it-IT" sz="1400" b="0" i="0" u="none" strike="noStrike" dirty="0">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74770">
                <a:tc>
                  <a:txBody>
                    <a:bodyPr/>
                    <a:lstStyle/>
                    <a:p>
                      <a:pPr algn="l" fontAlgn="b"/>
                      <a:r>
                        <a:rPr lang="it-IT" sz="1400" b="1"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0" i="0" u="none" strike="noStrike" dirty="0">
                          <a:solidFill>
                            <a:srgbClr val="000000"/>
                          </a:solidFill>
                          <a:latin typeface="Calibri"/>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graphicFrame>
        <p:nvGraphicFramePr>
          <p:cNvPr id="8" name="Tabella 7"/>
          <p:cNvGraphicFramePr>
            <a:graphicFrameLocks noGrp="1"/>
          </p:cNvGraphicFramePr>
          <p:nvPr/>
        </p:nvGraphicFramePr>
        <p:xfrm>
          <a:off x="1979712" y="1628800"/>
          <a:ext cx="5400601" cy="3816423"/>
        </p:xfrm>
        <a:graphic>
          <a:graphicData uri="http://schemas.openxmlformats.org/drawingml/2006/table">
            <a:tbl>
              <a:tblPr>
                <a:effectLst>
                  <a:innerShdw blurRad="63500" dist="50800" dir="13500000">
                    <a:prstClr val="black">
                      <a:alpha val="50000"/>
                    </a:prstClr>
                  </a:innerShdw>
                </a:effectLst>
              </a:tblPr>
              <a:tblGrid>
                <a:gridCol w="1603005"/>
                <a:gridCol w="1812923"/>
                <a:gridCol w="1984673"/>
              </a:tblGrid>
              <a:tr h="584333">
                <a:tc>
                  <a:txBody>
                    <a:bodyPr/>
                    <a:lstStyle/>
                    <a:p>
                      <a:pPr algn="l" fontAlgn="b"/>
                      <a:r>
                        <a:rPr lang="it-IT" sz="1800" b="0" i="0" u="none" strike="noStrike">
                          <a:solidFill>
                            <a:srgbClr val="000000"/>
                          </a:solidFill>
                          <a:latin typeface="Calibri"/>
                        </a:rPr>
                        <a:t>Nichel - Ni</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endParaRPr lang="it-IT" sz="1100" b="0" i="0" u="none" strike="noStrike" dirty="0">
                        <a:solidFill>
                          <a:srgbClr val="000000"/>
                        </a:solidFill>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endParaRPr lang="it-IT" sz="1100" b="0" i="0" u="none" strike="noStrike">
                        <a:solidFill>
                          <a:srgbClr val="000000"/>
                        </a:solidFill>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474770">
                <a:tc>
                  <a:txBody>
                    <a:bodyPr/>
                    <a:lstStyle/>
                    <a:p>
                      <a:pPr algn="l" fontAlgn="b"/>
                      <a:r>
                        <a:rPr lang="it-IT" sz="1400" b="0" i="0" u="none" strike="noStrike">
                          <a:solidFill>
                            <a:srgbClr val="000000"/>
                          </a:solidFill>
                          <a:latin typeface="Calibri"/>
                        </a:rPr>
                        <a:t>Postazione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Media Annuale</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it-IT" sz="1400" b="0" i="0" u="none" strike="noStrike">
                          <a:solidFill>
                            <a:srgbClr val="000000"/>
                          </a:solidFill>
                          <a:latin typeface="Calibri"/>
                        </a:rPr>
                        <a:t>Valore Obiettivo</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456510">
                <a:tc>
                  <a:txBody>
                    <a:bodyPr/>
                    <a:lstStyle/>
                    <a:p>
                      <a:pPr algn="l" fontAlgn="b"/>
                      <a:r>
                        <a:rPr lang="it-IT" sz="1400" b="1" i="0" u="none" strike="noStrike">
                          <a:solidFill>
                            <a:srgbClr val="000000"/>
                          </a:solidFill>
                          <a:latin typeface="Calibri"/>
                        </a:rPr>
                        <a:t>Le Grazie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10,1</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20,0</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r>
              <a:tr h="456510">
                <a:tc>
                  <a:txBody>
                    <a:bodyPr/>
                    <a:lstStyle/>
                    <a:p>
                      <a:pPr algn="l" fontAlgn="b"/>
                      <a:r>
                        <a:rPr lang="it-IT" sz="1400" b="1" i="0" u="none" strike="noStrike">
                          <a:solidFill>
                            <a:srgbClr val="000000"/>
                          </a:solidFill>
                          <a:latin typeface="Calibri"/>
                        </a:rPr>
                        <a:t>Carrara</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18,6</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56510">
                <a:tc>
                  <a:txBody>
                    <a:bodyPr/>
                    <a:lstStyle/>
                    <a:p>
                      <a:pPr algn="l" fontAlgn="b"/>
                      <a:r>
                        <a:rPr lang="it-IT" sz="1400" b="1" i="0" u="none" strike="noStrike">
                          <a:solidFill>
                            <a:srgbClr val="000000"/>
                          </a:solidFill>
                          <a:latin typeface="Calibri"/>
                        </a:rPr>
                        <a:t>Borgorivo</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6,2</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56510">
                <a:tc>
                  <a:txBody>
                    <a:bodyPr/>
                    <a:lstStyle/>
                    <a:p>
                      <a:pPr algn="l" fontAlgn="b"/>
                      <a:r>
                        <a:rPr lang="it-IT" sz="1400" b="1"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endParaRPr lang="it-IT" sz="1400" b="1" i="0" u="none" strike="noStrike">
                        <a:solidFill>
                          <a:srgbClr val="FF0000"/>
                        </a:solidFill>
                        <a:latin typeface="Calibri"/>
                      </a:endParaRP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56510">
                <a:tc>
                  <a:txBody>
                    <a:bodyPr/>
                    <a:lstStyle/>
                    <a:p>
                      <a:pPr algn="l" fontAlgn="b"/>
                      <a:r>
                        <a:rPr lang="it-IT" sz="1400" b="1" i="0" u="none" strike="noStrike">
                          <a:solidFill>
                            <a:srgbClr val="000000"/>
                          </a:solidFill>
                          <a:latin typeface="Calibri"/>
                        </a:rPr>
                        <a:t>Prisciano</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b"/>
                      <a:r>
                        <a:rPr lang="it-IT" sz="1400" b="1" i="0" u="none" strike="noStrike">
                          <a:solidFill>
                            <a:srgbClr val="FF0000"/>
                          </a:solidFill>
                          <a:latin typeface="Calibri"/>
                        </a:rPr>
                        <a:t>36,7</a:t>
                      </a:r>
                    </a:p>
                  </a:txBody>
                  <a:tcPr marL="9525" marR="9525" marT="9525" marB="0" anchor="b">
                    <a:lnL>
                      <a:noFill/>
                    </a:lnL>
                    <a:lnR>
                      <a:noFill/>
                    </a:lnR>
                    <a:lnT>
                      <a:noFill/>
                    </a:lnT>
                    <a:lnB>
                      <a:noFill/>
                    </a:lnB>
                    <a:solidFill>
                      <a:schemeClr val="accent3">
                        <a:lumMod val="20000"/>
                        <a:lumOff val="80000"/>
                      </a:schemeClr>
                    </a:solidFill>
                  </a:tcPr>
                </a:tc>
                <a:tc>
                  <a:txBody>
                    <a:bodyPr/>
                    <a:lstStyle/>
                    <a:p>
                      <a:pPr algn="ctr" fontAlgn="b"/>
                      <a:r>
                        <a:rPr lang="it-IT" sz="1400" b="0" i="0" u="none" strike="noStrike">
                          <a:solidFill>
                            <a:srgbClr val="000000"/>
                          </a:solidFill>
                          <a:latin typeface="Calibri"/>
                        </a:rPr>
                        <a:t>20,0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r>
              <a:tr h="474770">
                <a:tc>
                  <a:txBody>
                    <a:bodyPr/>
                    <a:lstStyle/>
                    <a:p>
                      <a:pPr algn="l" fontAlgn="b"/>
                      <a:r>
                        <a:rPr lang="it-IT" sz="1400" b="1"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1" i="0" u="none" strike="noStrike">
                          <a:solidFill>
                            <a:srgbClr val="00B0F0"/>
                          </a:solidFill>
                          <a:latin typeface="Calibri"/>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it-IT" sz="1400" b="0" i="0" u="none" strike="noStrike" dirty="0">
                          <a:solidFill>
                            <a:srgbClr val="000000"/>
                          </a:solidFill>
                          <a:latin typeface="Calibri"/>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pic>
        <p:nvPicPr>
          <p:cNvPr id="12" name="Immagine 11" descr="PM10.jpg"/>
          <p:cNvPicPr>
            <a:picLocks noChangeAspect="1"/>
          </p:cNvPicPr>
          <p:nvPr/>
        </p:nvPicPr>
        <p:blipFill>
          <a:blip r:embed="rId3" cstate="print"/>
          <a:stretch>
            <a:fillRect/>
          </a:stretch>
        </p:blipFill>
        <p:spPr>
          <a:xfrm>
            <a:off x="1533525" y="1362075"/>
            <a:ext cx="6076950" cy="413385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pic>
        <p:nvPicPr>
          <p:cNvPr id="9" name="Immagine 8" descr="Sup_PM10.png"/>
          <p:cNvPicPr>
            <a:picLocks noChangeAspect="1"/>
          </p:cNvPicPr>
          <p:nvPr/>
        </p:nvPicPr>
        <p:blipFill>
          <a:blip r:embed="rId3" cstate="print"/>
          <a:stretch>
            <a:fillRect/>
          </a:stretch>
        </p:blipFill>
        <p:spPr>
          <a:xfrm>
            <a:off x="1691680" y="1412777"/>
            <a:ext cx="6218528" cy="446449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674642"/>
          </a:xfrm>
        </p:spPr>
        <p:txBody>
          <a:bodyPr>
            <a:noAutofit/>
          </a:bodyPr>
          <a:lstStyle/>
          <a:p>
            <a:pPr algn="ctr"/>
            <a:r>
              <a:rPr lang="it-IT" sz="2400" dirty="0" smtClean="0"/>
              <a:t>La Normativa </a:t>
            </a:r>
            <a:r>
              <a:rPr lang="it-IT" sz="1800" dirty="0" smtClean="0"/>
              <a:t/>
            </a:r>
            <a:br>
              <a:rPr lang="it-IT" sz="1800" dirty="0" smtClean="0"/>
            </a:br>
            <a:r>
              <a:rPr lang="it-IT" sz="1800" dirty="0" smtClean="0"/>
              <a:t/>
            </a:r>
            <a:br>
              <a:rPr lang="it-IT" sz="1800" dirty="0" smtClean="0"/>
            </a:br>
            <a:r>
              <a:rPr lang="it-IT" sz="1800" dirty="0" smtClean="0"/>
              <a:t>Il </a:t>
            </a:r>
            <a:r>
              <a:rPr lang="it-IT" sz="1800" dirty="0" err="1" smtClean="0"/>
              <a:t>D.Lgs</a:t>
            </a:r>
            <a:r>
              <a:rPr lang="it-IT" sz="1800" dirty="0" smtClean="0"/>
              <a:t> 155/2010 “</a:t>
            </a:r>
            <a:r>
              <a:rPr lang="it-IT" sz="1800" i="1" dirty="0" smtClean="0"/>
              <a:t>Attuazione della direttiva 2008/50/CE relativa alla qualità dell’aria ambiente e per un’aria più pulita in Europa</a:t>
            </a:r>
            <a:r>
              <a:rPr lang="it-IT" sz="1800" dirty="0" smtClean="0"/>
              <a:t>”, modificato con DLgs. n.250/2012, </a:t>
            </a:r>
            <a:r>
              <a:rPr lang="it-IT" sz="1800" i="1" dirty="0" smtClean="0"/>
              <a:t>è la normativa in materia di gestione e tutela della qualità dell'aria  che fissa modalità di rilevamento, limiti e soglie di valutazione per i seguenti inquinanti </a:t>
            </a:r>
            <a:r>
              <a:rPr lang="it-IT" sz="1800" dirty="0" smtClean="0"/>
              <a:t>: </a:t>
            </a:r>
            <a:br>
              <a:rPr lang="it-IT" sz="1800" dirty="0" smtClean="0"/>
            </a:br>
            <a:r>
              <a:rPr lang="it-IT" sz="1800" dirty="0" smtClean="0"/>
              <a:t/>
            </a:r>
            <a:br>
              <a:rPr lang="it-IT" sz="1800" dirty="0" smtClean="0"/>
            </a:br>
            <a:r>
              <a:rPr lang="it-IT" sz="1400" dirty="0" smtClean="0"/>
              <a:t>Biossido di zolfo – SO</a:t>
            </a:r>
            <a:r>
              <a:rPr lang="it-IT" sz="1400" baseline="-25000" dirty="0" smtClean="0"/>
              <a:t>2</a:t>
            </a:r>
            <a:r>
              <a:rPr lang="it-IT" sz="1400" dirty="0" smtClean="0"/>
              <a:t/>
            </a:r>
            <a:br>
              <a:rPr lang="it-IT" sz="1400" dirty="0" smtClean="0"/>
            </a:br>
            <a:r>
              <a:rPr lang="it-IT" sz="1400" dirty="0" smtClean="0"/>
              <a:t> Biossido di azoto – NO</a:t>
            </a:r>
            <a:r>
              <a:rPr lang="it-IT" sz="1400" baseline="-25000" dirty="0" smtClean="0"/>
              <a:t>2</a:t>
            </a:r>
            <a:r>
              <a:rPr lang="it-IT" sz="1400" dirty="0" smtClean="0"/>
              <a:t/>
            </a:r>
            <a:br>
              <a:rPr lang="it-IT" sz="1400" dirty="0" smtClean="0"/>
            </a:br>
            <a:r>
              <a:rPr lang="it-IT" sz="1400" dirty="0" smtClean="0"/>
              <a:t> Benzene – C</a:t>
            </a:r>
            <a:r>
              <a:rPr lang="it-IT" sz="1400" baseline="-25000" dirty="0" smtClean="0"/>
              <a:t>6</a:t>
            </a:r>
            <a:r>
              <a:rPr lang="it-IT" sz="1400" dirty="0" smtClean="0"/>
              <a:t>H</a:t>
            </a:r>
            <a:r>
              <a:rPr lang="it-IT" sz="1400" baseline="-25000" dirty="0" smtClean="0"/>
              <a:t>6</a:t>
            </a:r>
            <a:r>
              <a:rPr lang="it-IT" sz="1400" dirty="0" smtClean="0"/>
              <a:t/>
            </a:r>
            <a:br>
              <a:rPr lang="it-IT" sz="1400" dirty="0" smtClean="0"/>
            </a:br>
            <a:r>
              <a:rPr lang="it-IT" sz="1400" dirty="0" smtClean="0"/>
              <a:t> Monossido di carbonio - CO</a:t>
            </a:r>
            <a:br>
              <a:rPr lang="it-IT" sz="1400" dirty="0" smtClean="0"/>
            </a:br>
            <a:r>
              <a:rPr lang="it-IT" sz="1400" dirty="0" smtClean="0"/>
              <a:t> Particolato  PM10 </a:t>
            </a:r>
            <a:br>
              <a:rPr lang="it-IT" sz="1400" dirty="0" smtClean="0"/>
            </a:br>
            <a:r>
              <a:rPr lang="it-IT" sz="1400" dirty="0" smtClean="0"/>
              <a:t>Particolato  PM2.5</a:t>
            </a:r>
            <a:br>
              <a:rPr lang="it-IT" sz="1400" dirty="0" smtClean="0"/>
            </a:br>
            <a:r>
              <a:rPr lang="it-IT" sz="1400" dirty="0" smtClean="0"/>
              <a:t> Ozono – O</a:t>
            </a:r>
            <a:r>
              <a:rPr lang="it-IT" sz="1400" baseline="-25000" dirty="0" smtClean="0"/>
              <a:t>3</a:t>
            </a:r>
            <a:r>
              <a:rPr lang="it-IT" sz="1400" dirty="0" smtClean="0"/>
              <a:t/>
            </a:r>
            <a:br>
              <a:rPr lang="it-IT" sz="1400" dirty="0" smtClean="0"/>
            </a:br>
            <a:r>
              <a:rPr lang="it-IT" sz="1400" dirty="0" smtClean="0"/>
              <a:t> Piombo - </a:t>
            </a:r>
            <a:r>
              <a:rPr lang="it-IT" sz="1400" dirty="0" err="1" smtClean="0"/>
              <a:t>Pb</a:t>
            </a:r>
            <a:r>
              <a:rPr lang="it-IT" sz="1400" dirty="0" smtClean="0"/>
              <a:t/>
            </a:r>
            <a:br>
              <a:rPr lang="it-IT" sz="1400" dirty="0" smtClean="0"/>
            </a:br>
            <a:r>
              <a:rPr lang="it-IT" sz="1400" dirty="0" smtClean="0"/>
              <a:t> Arsenico - As</a:t>
            </a:r>
            <a:br>
              <a:rPr lang="it-IT" sz="1400" dirty="0" smtClean="0"/>
            </a:br>
            <a:r>
              <a:rPr lang="it-IT" sz="1400" dirty="0" smtClean="0"/>
              <a:t>Cadmio - Cd</a:t>
            </a:r>
            <a:br>
              <a:rPr lang="it-IT" sz="1400" dirty="0" smtClean="0"/>
            </a:br>
            <a:r>
              <a:rPr lang="it-IT" sz="1400" dirty="0" smtClean="0"/>
              <a:t> Nichel - Ni</a:t>
            </a:r>
            <a:br>
              <a:rPr lang="it-IT" sz="1400" dirty="0" smtClean="0"/>
            </a:br>
            <a:r>
              <a:rPr lang="it-IT" sz="1400" dirty="0" smtClean="0"/>
              <a:t> </a:t>
            </a:r>
            <a:r>
              <a:rPr lang="it-IT" sz="1400" dirty="0" err="1" smtClean="0"/>
              <a:t>Benzo</a:t>
            </a:r>
            <a:r>
              <a:rPr lang="it-IT" sz="1400" dirty="0" smtClean="0"/>
              <a:t>(a)pirene </a:t>
            </a:r>
            <a:r>
              <a:rPr lang="it-IT" sz="1200" dirty="0" smtClean="0"/>
              <a:t/>
            </a:r>
            <a:br>
              <a:rPr lang="it-IT" sz="1200" dirty="0" smtClean="0"/>
            </a:br>
            <a:r>
              <a:rPr lang="it-IT" sz="1200" dirty="0" smtClean="0"/>
              <a:t/>
            </a:r>
            <a:br>
              <a:rPr lang="it-IT" sz="1200" dirty="0" smtClean="0"/>
            </a:br>
            <a:r>
              <a:rPr lang="it-IT" sz="1400" dirty="0" smtClean="0"/>
              <a:t>Prevede inoltre la rilevazione di metalli e </a:t>
            </a:r>
            <a:r>
              <a:rPr lang="it-IT" sz="1400" dirty="0" err="1" smtClean="0"/>
              <a:t>ipa</a:t>
            </a:r>
            <a:r>
              <a:rPr lang="it-IT" sz="1400" dirty="0" smtClean="0"/>
              <a:t> sulle deposizioni, senza individuare in questo caso soglie e limiti</a:t>
            </a:r>
            <a:endParaRPr lang="it-IT" sz="14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pic>
        <p:nvPicPr>
          <p:cNvPr id="9" name="Immagine 8" descr="PM25.png"/>
          <p:cNvPicPr>
            <a:picLocks noChangeAspect="1"/>
          </p:cNvPicPr>
          <p:nvPr/>
        </p:nvPicPr>
        <p:blipFill>
          <a:blip r:embed="rId3" cstate="print"/>
          <a:stretch>
            <a:fillRect/>
          </a:stretch>
        </p:blipFill>
        <p:spPr>
          <a:xfrm>
            <a:off x="1765753" y="1399354"/>
            <a:ext cx="5612494" cy="405929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pic>
        <p:nvPicPr>
          <p:cNvPr id="14" name="Immagine 13" descr="NO2.png"/>
          <p:cNvPicPr>
            <a:picLocks noChangeAspect="1"/>
          </p:cNvPicPr>
          <p:nvPr/>
        </p:nvPicPr>
        <p:blipFill>
          <a:blip r:embed="rId3" cstate="print"/>
          <a:stretch>
            <a:fillRect/>
          </a:stretch>
        </p:blipFill>
        <p:spPr>
          <a:xfrm>
            <a:off x="1566443" y="1252233"/>
            <a:ext cx="6011114" cy="435353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pic>
        <p:nvPicPr>
          <p:cNvPr id="13" name="Immagine 12" descr="Benzene.png"/>
          <p:cNvPicPr>
            <a:picLocks noChangeAspect="1"/>
          </p:cNvPicPr>
          <p:nvPr/>
        </p:nvPicPr>
        <p:blipFill>
          <a:blip r:embed="rId3" cstate="print"/>
          <a:stretch>
            <a:fillRect/>
          </a:stretch>
        </p:blipFill>
        <p:spPr>
          <a:xfrm>
            <a:off x="1571206" y="1185549"/>
            <a:ext cx="6001588" cy="448690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pic>
        <p:nvPicPr>
          <p:cNvPr id="11" name="Immagine 10" descr="Nichel.png"/>
          <p:cNvPicPr>
            <a:picLocks noChangeAspect="1"/>
          </p:cNvPicPr>
          <p:nvPr/>
        </p:nvPicPr>
        <p:blipFill>
          <a:blip r:embed="rId3" cstate="print"/>
          <a:stretch>
            <a:fillRect/>
          </a:stretch>
        </p:blipFill>
        <p:spPr>
          <a:xfrm>
            <a:off x="1566443" y="1252233"/>
            <a:ext cx="6011114" cy="435353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I Risultati</a:t>
            </a:r>
            <a:endParaRPr lang="it-IT" sz="2400" b="1" dirty="0"/>
          </a:p>
        </p:txBody>
      </p:sp>
      <p:pic>
        <p:nvPicPr>
          <p:cNvPr id="10" name="Immagine 9" descr="BaP.png"/>
          <p:cNvPicPr>
            <a:picLocks noChangeAspect="1"/>
          </p:cNvPicPr>
          <p:nvPr/>
        </p:nvPicPr>
        <p:blipFill>
          <a:blip r:embed="rId3" cstate="print"/>
          <a:stretch>
            <a:fillRect/>
          </a:stretch>
        </p:blipFill>
        <p:spPr>
          <a:xfrm>
            <a:off x="1547664" y="1196752"/>
            <a:ext cx="6296904" cy="448690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91680" y="2996952"/>
            <a:ext cx="6408712" cy="461665"/>
          </a:xfrm>
          <a:prstGeom prst="rect">
            <a:avLst/>
          </a:prstGeom>
        </p:spPr>
        <p:txBody>
          <a:bodyPr wrap="square">
            <a:spAutoFit/>
          </a:bodyPr>
          <a:lstStyle/>
          <a:p>
            <a:pPr algn="ctr"/>
            <a:r>
              <a:rPr lang="it-IT" sz="2400" b="1" dirty="0" smtClean="0"/>
              <a:t>Grazie dell’attenzione</a:t>
            </a:r>
            <a:endParaRPr lang="it-IT" sz="24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674642"/>
          </a:xfrm>
        </p:spPr>
        <p:txBody>
          <a:bodyPr>
            <a:noAutofit/>
          </a:bodyPr>
          <a:lstStyle/>
          <a:p>
            <a:pPr algn="ctr"/>
            <a:r>
              <a:rPr lang="it-IT" sz="2400" dirty="0" smtClean="0"/>
              <a:t>La Normativa </a:t>
            </a:r>
            <a:r>
              <a:rPr lang="it-IT" sz="1800" dirty="0" smtClean="0"/>
              <a:t/>
            </a:r>
            <a:br>
              <a:rPr lang="it-IT" sz="1800" dirty="0" smtClean="0"/>
            </a:br>
            <a:r>
              <a:rPr lang="it-IT" sz="1800" dirty="0" smtClean="0"/>
              <a:t/>
            </a:r>
            <a:br>
              <a:rPr lang="it-IT" sz="1800" dirty="0" smtClean="0"/>
            </a:br>
            <a:r>
              <a:rPr lang="it-IT" sz="1800" dirty="0" smtClean="0"/>
              <a:t>Il </a:t>
            </a:r>
            <a:r>
              <a:rPr lang="it-IT" sz="1800" dirty="0" err="1" smtClean="0"/>
              <a:t>DL</a:t>
            </a:r>
            <a:r>
              <a:rPr lang="it-IT" sz="1800" dirty="0" smtClean="0"/>
              <a:t> 152/2006  e successive modifiche , detto anche “Testo Unico ambientale” - parte V  Emissioni in atmosfera di impianti e attività – è la norma di riferimento, che integrate con le autorizzazioni integrate ambientali, sono lo strumento per il controllo delle emissioni in atmosfera degli impianti industriali.</a:t>
            </a:r>
            <a:endParaRPr lang="it-IT" sz="14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dirty="0">
                <a:latin typeface="Gill Sans MT" pitchFamily="34" charset="0"/>
              </a:rPr>
              <a:t>Terni 17-18 giugno 2016 - </a:t>
            </a:r>
            <a:r>
              <a:rPr lang="it-IT" b="1" dirty="0">
                <a:latin typeface="Gill Sans MT" pitchFamily="34" charset="0"/>
              </a:rPr>
              <a:t>AMBIENTE A TERNI: FACCIAMO IL PUNTO</a:t>
            </a:r>
            <a:endParaRPr lang="it-IT" dirty="0">
              <a:latin typeface="Gill Sans MT" pitchFamily="34" charset="0"/>
            </a:endParaRPr>
          </a:p>
          <a:p>
            <a:pPr fontAlgn="base">
              <a:spcBef>
                <a:spcPct val="0"/>
              </a:spcBef>
              <a:spcAft>
                <a:spcPct val="0"/>
              </a:spcAft>
            </a:pPr>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smtClean="0"/>
              <a:t/>
            </a:r>
            <a:br>
              <a:rPr lang="it-IT" sz="1200" smtClean="0"/>
            </a:br>
            <a:r>
              <a:rPr lang="it-IT" sz="1200" smtClean="0"/>
              <a:t/>
            </a:r>
            <a:br>
              <a:rPr lang="it-IT" sz="1200" smtClean="0"/>
            </a:br>
            <a:r>
              <a:rPr lang="it-IT" sz="1200" smtClean="0"/>
              <a:t/>
            </a:r>
            <a:br>
              <a:rPr lang="it-IT" sz="1200" smtClean="0"/>
            </a:br>
            <a:r>
              <a:rPr lang="it-IT" sz="1200" smtClean="0"/>
              <a:t/>
            </a:r>
            <a:br>
              <a:rPr lang="it-IT" sz="120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smtClean="0">
                <a:latin typeface="Gill Sans MT" pitchFamily="34" charset="0"/>
              </a:rPr>
              <a:t>Terni 17-18 giugno 2016 - </a:t>
            </a:r>
            <a:r>
              <a:rPr lang="it-IT" b="1" smtClean="0">
                <a:latin typeface="Gill Sans MT" pitchFamily="34" charset="0"/>
              </a:rPr>
              <a:t>AMBIENTE A TERNI: FACCIAMO IL PUNTO</a:t>
            </a:r>
            <a:endParaRPr lang="it-IT" smtClean="0">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Le Emissioni</a:t>
            </a:r>
            <a:endParaRPr lang="it-IT" sz="2400" b="1" dirty="0"/>
          </a:p>
        </p:txBody>
      </p:sp>
      <p:pic>
        <p:nvPicPr>
          <p:cNvPr id="14340" name="Picture 4"/>
          <p:cNvPicPr>
            <a:picLocks noChangeAspect="1" noChangeArrowheads="1"/>
          </p:cNvPicPr>
          <p:nvPr/>
        </p:nvPicPr>
        <p:blipFill>
          <a:blip r:embed="rId3" cstate="print"/>
          <a:srcRect/>
          <a:stretch>
            <a:fillRect/>
          </a:stretch>
        </p:blipFill>
        <p:spPr bwMode="auto">
          <a:xfrm>
            <a:off x="1187624" y="990043"/>
            <a:ext cx="6681755" cy="48152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Le Emissioni</a:t>
            </a:r>
            <a:endParaRPr lang="it-IT" sz="2400" b="1" dirty="0"/>
          </a:p>
        </p:txBody>
      </p:sp>
      <p:pic>
        <p:nvPicPr>
          <p:cNvPr id="15362" name="Picture 2"/>
          <p:cNvPicPr>
            <a:picLocks noChangeAspect="1" noChangeArrowheads="1"/>
          </p:cNvPicPr>
          <p:nvPr/>
        </p:nvPicPr>
        <p:blipFill>
          <a:blip r:embed="rId3" cstate="print"/>
          <a:srcRect/>
          <a:stretch>
            <a:fillRect/>
          </a:stretch>
        </p:blipFill>
        <p:spPr bwMode="auto">
          <a:xfrm>
            <a:off x="1187624" y="980728"/>
            <a:ext cx="6801788" cy="47179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Le Emissioni</a:t>
            </a:r>
            <a:endParaRPr lang="it-IT" sz="2400" b="1" dirty="0"/>
          </a:p>
        </p:txBody>
      </p:sp>
      <p:pic>
        <p:nvPicPr>
          <p:cNvPr id="20489" name="Picture 9"/>
          <p:cNvPicPr>
            <a:picLocks noChangeAspect="1" noChangeArrowheads="1"/>
          </p:cNvPicPr>
          <p:nvPr/>
        </p:nvPicPr>
        <p:blipFill>
          <a:blip r:embed="rId3" cstate="print"/>
          <a:srcRect/>
          <a:stretch>
            <a:fillRect/>
          </a:stretch>
        </p:blipFill>
        <p:spPr bwMode="auto">
          <a:xfrm>
            <a:off x="2051721" y="857978"/>
            <a:ext cx="5040560" cy="54239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Le Emissioni</a:t>
            </a:r>
            <a:endParaRPr lang="it-IT" sz="2400" b="1" dirty="0"/>
          </a:p>
        </p:txBody>
      </p:sp>
      <p:pic>
        <p:nvPicPr>
          <p:cNvPr id="21506" name="Picture 2"/>
          <p:cNvPicPr>
            <a:picLocks noChangeAspect="1" noChangeArrowheads="1"/>
          </p:cNvPicPr>
          <p:nvPr/>
        </p:nvPicPr>
        <p:blipFill>
          <a:blip r:embed="rId3" cstate="print"/>
          <a:srcRect/>
          <a:stretch>
            <a:fillRect/>
          </a:stretch>
        </p:blipFill>
        <p:spPr bwMode="auto">
          <a:xfrm>
            <a:off x="2555776" y="1412776"/>
            <a:ext cx="4429125" cy="468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noAutofit/>
          </a:bodyPr>
          <a:lstStyle/>
          <a:p>
            <a:pPr algn="ct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r>
              <a:rPr lang="it-IT" sz="1200" dirty="0" smtClean="0"/>
              <a:t/>
            </a:r>
            <a:br>
              <a:rPr lang="it-IT" sz="1200" dirty="0" smtClean="0"/>
            </a:br>
            <a:endParaRPr lang="it-IT" sz="1200"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a:latin typeface="Gill Sans MT" pitchFamily="34" charset="0"/>
              </a:rPr>
              <a:t>Terni 17-18 giugno 2016 - </a:t>
            </a:r>
            <a:r>
              <a:rPr lang="it-IT" b="1">
                <a:latin typeface="Gill Sans MT" pitchFamily="34" charset="0"/>
              </a:rPr>
              <a:t>AMBIENTE A TERNI: FACCIAMO IL PUNTO</a:t>
            </a:r>
            <a:endParaRPr lang="it-IT">
              <a:latin typeface="Gill Sans MT" pitchFamily="34" charset="0"/>
            </a:endParaRPr>
          </a:p>
          <a:p>
            <a:pPr fontAlgn="base">
              <a:spcBef>
                <a:spcPct val="0"/>
              </a:spcBef>
              <a:spcAft>
                <a:spcPct val="0"/>
              </a:spcAft>
            </a:pPr>
            <a:endParaRPr 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
        <p:nvSpPr>
          <p:cNvPr id="6" name="Rettangolo 5"/>
          <p:cNvSpPr/>
          <p:nvPr/>
        </p:nvSpPr>
        <p:spPr>
          <a:xfrm>
            <a:off x="1619672" y="548680"/>
            <a:ext cx="6408712" cy="461665"/>
          </a:xfrm>
          <a:prstGeom prst="rect">
            <a:avLst/>
          </a:prstGeom>
        </p:spPr>
        <p:txBody>
          <a:bodyPr wrap="square">
            <a:spAutoFit/>
          </a:bodyPr>
          <a:lstStyle/>
          <a:p>
            <a:pPr algn="ctr"/>
            <a:r>
              <a:rPr lang="it-IT" sz="2400" b="1" dirty="0" smtClean="0"/>
              <a:t>Le Emissioni</a:t>
            </a:r>
            <a:endParaRPr lang="it-IT" sz="2400" b="1" dirty="0"/>
          </a:p>
        </p:txBody>
      </p:sp>
      <p:pic>
        <p:nvPicPr>
          <p:cNvPr id="22531" name="Picture 3"/>
          <p:cNvPicPr>
            <a:picLocks noChangeAspect="1" noChangeArrowheads="1"/>
          </p:cNvPicPr>
          <p:nvPr/>
        </p:nvPicPr>
        <p:blipFill>
          <a:blip r:embed="rId3" cstate="print"/>
          <a:srcRect/>
          <a:stretch>
            <a:fillRect/>
          </a:stretch>
        </p:blipFill>
        <p:spPr bwMode="auto">
          <a:xfrm>
            <a:off x="2428875" y="1154113"/>
            <a:ext cx="4286250" cy="4552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al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Vial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3.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4.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Concourse</Template>
  <TotalTime>1244</TotalTime>
  <Words>2137</Words>
  <Application>Microsoft Office PowerPoint</Application>
  <PresentationFormat>Presentazione su schermo (4:3)</PresentationFormat>
  <Paragraphs>326</Paragraphs>
  <Slides>35</Slides>
  <Notes>35</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35</vt:i4>
      </vt:variant>
    </vt:vector>
  </HeadingPairs>
  <TitlesOfParts>
    <vt:vector size="37" baseType="lpstr">
      <vt:lpstr>Viale</vt:lpstr>
      <vt:lpstr>CorelDRAW</vt:lpstr>
      <vt:lpstr>Diapositiva 1</vt:lpstr>
      <vt:lpstr>lo stato della qualità dell’aria e le fonti di inquinamento atmosferico   Marco Pompei (ARPA Umbria) Responsabile servizio reti di monitoraggio qualità dell’aria </vt:lpstr>
      <vt:lpstr>La Normativa   Il D.Lgs 155/2010 “Attuazione della direttiva 2008/50/CE relativa alla qualità dell’aria ambiente e per un’aria più pulita in Europa”, modificato con DLgs. n.250/2012, è la normativa in materia di gestione e tutela della qualità dell'aria  che fissa modalità di rilevamento, limiti e soglie di valutazione per i seguenti inquinanti :   Biossido di zolfo – SO2  Biossido di azoto – NO2  Benzene – C6H6  Monossido di carbonio - CO  Particolato  PM10  Particolato  PM2.5  Ozono – O3  Piombo - Pb  Arsenico - As Cadmio - Cd  Nichel - Ni  Benzo(a)pirene   Prevede inoltre la rilevazione di metalli e ipa sulle deposizioni, senza individuare in questo caso soglie e limiti</vt:lpstr>
      <vt:lpstr>La Normativa   Il DL 152/2006  e successive modifiche , detto anche “Testo Unico ambientale” - parte V  Emissioni in atmosfera di impianti e attività – è la norma di riferimento, che integrate con le autorizzazioni integrate ambientali, sono lo strumento per il controllo delle emissioni in atmosfera degli impianti industriali.</vt:lpstr>
      <vt:lpstr>    </vt:lpstr>
      <vt:lpstr>    </vt:lpstr>
      <vt:lpstr>    </vt:lpstr>
      <vt:lpstr>    </vt:lpstr>
      <vt:lpstr>    </vt:lpstr>
      <vt:lpstr>    </vt:lpstr>
      <vt:lpstr>    </vt:lpstr>
      <vt:lpstr>    </vt:lpstr>
      <vt:lpstr>    </vt:lpstr>
      <vt:lpstr>    </vt:lpstr>
      <vt:lpstr>    </vt:lpstr>
      <vt:lpstr>Diapositiva 16</vt:lpstr>
      <vt:lpstr>Diapositiva 17</vt:lpstr>
      <vt:lpstr>Diapositiva 18</vt:lpstr>
      <vt:lpstr>    </vt:lpstr>
      <vt:lpstr>Diapositiva 20</vt:lpstr>
      <vt:lpstr>Diapositiva 21</vt:lpstr>
      <vt:lpstr>Diapositiva 22</vt:lpstr>
      <vt:lpstr>    </vt:lpstr>
      <vt:lpstr>    </vt:lpstr>
      <vt:lpstr>    </vt:lpstr>
      <vt:lpstr>    </vt:lpstr>
      <vt:lpstr>    </vt:lpstr>
      <vt:lpstr>    </vt:lpstr>
      <vt:lpstr>    </vt:lpstr>
      <vt:lpstr>    </vt:lpstr>
      <vt:lpstr>    </vt:lpstr>
      <vt:lpstr>    </vt:lpstr>
      <vt:lpstr>    </vt:lpstr>
      <vt:lpstr>    </vt:lpstr>
      <vt:lpstr>    </vt:lpstr>
    </vt:vector>
  </TitlesOfParts>
  <Company>Olidata S.p.A.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AMBIENTE A TERNI: FACCIAMO IL PUNTO</dc:title>
  <dc:creator>Ciuchini Carla</dc:creator>
  <cp:lastModifiedBy>Pompei Marco</cp:lastModifiedBy>
  <cp:revision>108</cp:revision>
  <dcterms:created xsi:type="dcterms:W3CDTF">2016-06-13T11:40:20Z</dcterms:created>
  <dcterms:modified xsi:type="dcterms:W3CDTF">2016-06-17T06:19:01Z</dcterms:modified>
</cp:coreProperties>
</file>