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74" r:id="rId1"/>
    <p:sldMasterId id="2147483662" r:id="rId2"/>
    <p:sldMasterId id="2147483710" r:id="rId3"/>
  </p:sldMasterIdLst>
  <p:notesMasterIdLst>
    <p:notesMasterId r:id="rId12"/>
  </p:notesMasterIdLst>
  <p:handoutMasterIdLst>
    <p:handoutMasterId r:id="rId13"/>
  </p:handoutMasterIdLst>
  <p:sldIdLst>
    <p:sldId id="260" r:id="rId4"/>
    <p:sldId id="261" r:id="rId5"/>
    <p:sldId id="262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278303D-7FF4-514F-BC5A-4D83B1384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2169" tIns="46084" rIns="92169" bIns="46084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5246EE3-81FC-AFC5-FF1E-7F767EBC26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2169" tIns="46084" rIns="92169" bIns="46084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B78CD85-112A-8E4D-88E0-A0AAAB7E1932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6BBC017-988E-DE9C-0A09-63DD6BC6DD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2169" tIns="46084" rIns="92169" bIns="46084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FAB246-9A65-58A0-304B-EA0161D03B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2169" tIns="46084" rIns="92169" bIns="460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CA778DE-D1FA-FE41-9DBB-17083FB35D9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04624653-963D-91C1-C9AC-258E461F18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2169" tIns="46084" rIns="92169" bIns="46084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CA0E4EB-4154-BFD5-2868-E47F50BFC89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2169" tIns="46084" rIns="92169" bIns="46084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9B5FB1F-84B1-324A-8392-9E4A23579308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1A1510BC-576E-A7C2-C7B9-0FA95CDB65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9" tIns="46084" rIns="92169" bIns="46084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A0B2E53A-4DBA-A573-C0AD-960828916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2169" tIns="46084" rIns="92169" bIns="46084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0F7EDF-E8E7-B2DE-B774-F1F8CA1CCC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2169" tIns="46084" rIns="92169" bIns="46084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00D1AA-042B-31AE-BA7F-651C4219DA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2169" tIns="46084" rIns="92169" bIns="460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CAE0353-CFE8-1740-8D4C-15BB024FFCF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058448-E14D-100C-8D23-E993E9685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67F93-9211-F34E-8AB7-42610F2B41FB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E9B9AE-E744-B971-9BB6-BBA93EA53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62D46D-677B-2F91-8211-04A98C4D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C1F99-217F-3F4C-9756-AC86AE1C163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611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85F2AE-B9AD-60D5-70D5-F066B33BE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1F8AE-2FDE-1248-91F8-B6E336BE6E01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4B14E4-7289-C94B-E81A-F6FB70B0C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826C85-AB73-6C92-6339-7DFC4D0F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C6EF6-B341-514F-A310-BC8FE47D691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5406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E6495B-8BCA-93F4-9E01-5DF6475B4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6CFA-814F-E141-9D6B-13BB2AAD6D0D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86E63-C5E0-4925-7E0E-B56034EC2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9236B19-21BF-D981-FBFA-D37F4F8D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D2599D-CCB2-2C48-AA6F-48C005B719A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22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480604-2874-60F3-FFA8-844F639A3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F3096-60AF-9B4E-9A26-8856825D3C40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83FCBF-3892-5341-73BE-63C2E498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CBF75F-7E96-721F-2ADE-F697CA59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4AD9E-C431-3A45-9006-DD6635D6BC1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3389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90815C-CD40-E868-05DA-7CDC7564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54B33-7731-2C48-A7EA-55DF84C0A0B0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256CE1-DB2C-94AB-4155-51A3CC9F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09E345-D41F-65AA-BE03-580426B9B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C9174-DB0A-2844-8455-883F43E407B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2462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3FB530-FD61-BA26-8C02-4B7A597C5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21D21-25BB-9646-8366-F79513A01B3A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C9179C-5758-9757-17E1-9B620728A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38173-1DC7-31FA-C426-C46EA39C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98F78-9B6F-C046-A1DA-D8BFF0F240B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1245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09BF955-2678-2CB1-6DA3-3DF0B7FA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8ACCA-942E-994D-94B0-22973C1B7346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B459CEF1-43CC-B125-8607-2D425ED08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719AB56-B925-4EFC-0674-31ADA348D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808E9-D62D-6D43-9EEF-3365EBB1E6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7439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3E2EFA86-ED1B-9DF1-9FDE-69C5A2914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A3F11-529B-5F46-8C06-F7A77CD91591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E83DA688-D4D0-62E5-223F-9506735D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019DF263-4823-C0BF-515F-7B600EE78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CCC75-6AEF-ED40-9DE6-9388054FB8C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06563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99D7430A-DFF8-4A61-51A9-52CAFEF9C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76BD8-6BE7-2A46-AF13-8F7646991E63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A52D8B7-8B2D-14EB-A7A8-ECB677A0E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E4DB9FD0-85F4-A480-F987-7473AB9B4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97605-841D-D24B-A40A-BFD16E72766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13979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849153B4-FAF4-8DBD-8660-CF8DE1DE4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2CBBB-FF08-954F-97E1-ECE1B5BCBE07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A368AFB3-C760-386E-DC85-8E3ECC662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55849EFB-6761-674D-E7BB-71D0AAEA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602C3-1A54-D14B-B646-7A8F85052F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97198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61754517-50E2-375E-E9D7-E29A571AD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832CA-1140-A349-8FB6-3E9B458DF425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C6E1DF25-2F22-18B8-FFDC-F1B7790C6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438B7AB5-8A5A-E526-BA69-C744C3AE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40260-FDEC-6B44-BFDF-CF591D17BA5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437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D950CA-4F2A-336B-6145-FC4A8C927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E6948-FF37-A643-BF9E-BCB355D31CEF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E0EF6E-F175-A73C-FF88-015ED64B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82A4FF-30ED-69B8-E38F-28D7E19AD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118F5-1D86-5B44-9E97-F8276D89B56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218739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42B0F11-8D87-6EBF-38DD-E1334B261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CE41E-F79D-5447-A82D-A05A5E6139F4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0DD82AA-F7EC-6336-96DF-06345668F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0FFCBFB2-7D49-54DE-9578-6B665547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FD4431-8C90-724B-901C-D62DC3F9C8E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79603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B40CEC-1992-AC24-EB82-CEEB7679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8187E-07D1-154E-9D25-11E8C54E73F1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32D9CE-9D77-35DA-9415-CEBF814F6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3558BF-EA15-9FDB-8EF1-775AE2DD2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2A922-6AB2-204D-87FB-039843D5CF3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7369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79EEAA-E765-B14D-4734-67F9B89F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7420-FCC0-9046-9AC0-6F26216DDAAF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A6C66E-3D40-E4A8-B6CE-92E290C7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B9C8D9-BCD7-16E3-773C-CCBB6780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EAB0B-245A-8544-8AC9-7C7ED7A6051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60650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C57698-F6E8-F6AB-97B2-3C36D961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0ABD-8E4F-764C-BADD-793759198F03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F049AB-7FBE-E7DD-D4AC-963C5BF23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7DDF5A-96A5-D8AF-5B22-4C1CB557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B3E3E-4E8E-2F4F-97B6-F0B2D18F672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9900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128A920-5E97-F9D4-51CA-06F802CC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A2E0E-92AE-604F-AC83-DD314CC8ED03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0ADDC5-F31D-6013-6560-A7EEFDCFF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68A558-0BD3-5DE9-313F-CE8C753C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BE7FC-1AAA-F046-93EB-5379662553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38839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2AF786-5D28-6E25-07ED-4C1D1228F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A5443-9805-A947-AB06-A0EBD0C7C67C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5E591D-384C-BAA1-C1AF-E193A6CF7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115C84C-C934-0A35-F8AB-8ADC9016A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EC4B5-6DD7-2A40-A952-AD1629FE14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788808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3FC66BC0-148C-78FD-AE8E-4F1EE7897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5ED21-3631-DE48-9F18-FF05C1B4FC91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AAE2323D-4FBF-6881-2F3E-E264883B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AA384299-BE23-5571-F94D-D8ACBAE2C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52F4DA-F00B-4342-8A62-D6F4B57F23A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456055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04C05726-96F0-EE6F-2054-CF80D1854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FCB0-8F68-C045-8750-A84E00DFC18E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CB577DA6-F74E-15ED-8871-98E978134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4DFF1614-11F4-0765-E338-380DEBAE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EAFB3-E1D3-0748-BF2A-6C6FE139849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9921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BC40502E-BAD1-0596-F264-97A707FD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67F4-4A8A-6A46-A4E5-7D9A1A00B425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AEDBBE24-3C54-967C-5AD0-557D4805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1ECF5F2D-C929-39A9-839C-F5E47140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054AB-D00B-7F4E-9903-6DBD7FF92BC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01011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3A3E2A65-F11D-78C3-C546-3076CAA9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6EB07-9A25-A444-9CBE-DA59FBDA3475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159B18A9-1E55-DB81-2DF7-7D4BEF0C1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FE738F06-DBAA-ADCD-44D0-1D2C5336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2FCD8-3F6C-044E-9B33-A48E9B1D943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2802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620E70-F619-BFA5-4536-7DFF96FD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EF31E-6F24-1E40-AFE2-7E5C99554CCB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6ACF65-338B-D768-6905-B16C93CF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4567E3-2BD5-EB9F-9C37-F47FE712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6E7E4-2F92-EF43-874A-6F3814A5970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180051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0E668DB4-559F-36BF-41D1-6F35F91B5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29CF-7A16-0A41-9664-E69251492B06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C278648-BF79-8577-93C8-6A250C82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F53499C-BD59-6167-E964-4A1BE5E2C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3C2AA-DC0B-9B41-8DFF-EB683115DB5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68570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C1F8CF9F-71B8-7B56-5ACC-DC5FABB4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C8F88-9D06-3846-B02B-9CF671E3794C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A91F05AA-C22C-6A3A-7F0F-E0DACEEF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433E0A8-A8B2-9620-652D-5155C199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D0CB1-0F6E-C640-887C-C238A0FEA66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41660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BB8A7E-890D-FB44-02FE-A06AF6D48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693EB-CE61-4541-9515-A909385C2323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BBFFA7-D5EF-B888-8066-C34E827C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96960F-26D1-3337-2FC7-9D8D75A6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082CF-6C4B-404F-A946-A5E2ADF72BA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50604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6BD540-252E-C53C-AC25-F053CB39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81D4F-FBA6-AF4D-9403-E98B26B0D27A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B6029E-BA4E-AEFC-38F4-811B03499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5C0117-06AF-ECCE-46BF-3AB351EC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BCCF2-331C-8A4C-8385-CE925E7244F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548543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Segnaposto data 3">
            <a:extLst>
              <a:ext uri="{FF2B5EF4-FFF2-40B4-BE49-F238E27FC236}">
                <a16:creationId xmlns:a16="http://schemas.microsoft.com/office/drawing/2014/main" id="{AF01BCE6-473F-436B-5BC2-E5F940C1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04CD6-2877-B647-BB94-7DFC5B288036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2F99C628-D2EB-A27A-6CF9-166C4F3A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D6DD2ACD-6FC5-DFA9-EC7C-1262A77F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0E58C-BDC8-FE4A-98A0-84AC762EE3B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4889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6FE11D5-90D0-8886-17DA-063F94990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CEA07-7C0E-1D48-9DB8-3F6BF9EC47AA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99E9EB0-8872-81B4-56D6-8BB530D9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ACE2140D-0346-5C5D-6C16-72D8720B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86C2EC-26D4-3544-9023-94B38F5298F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262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20F4A591-10D0-12B0-7D22-DE909BC6C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47C74-A966-A940-98BF-F2AEA3C5814B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90453A13-172A-77EF-0A4B-A93607BD1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A34C9455-CFC9-40F3-5290-90D35146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80186-96DC-7942-B8E0-A0125E93F27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3666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E461B169-5D66-F4E8-561E-4ADF6811C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E30B4-BE2B-D34A-93D3-F30FE9503A40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739660C1-E081-C290-9303-020D715E1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20523E33-ADCD-9EAB-76A3-7F82243B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353D7-78F4-BC48-B148-8D69B81CF9B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2811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5CA3082F-B6FA-FBEE-E567-8DD2F96B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ABA2-C185-4E4D-8F6A-5C0398B9A6A3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1671E042-B8C2-9A43-230C-1591A5B7C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820A087D-09CD-D505-2DB2-3787AAC8C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05219-2ABA-8040-9D8B-397E73A2CD9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1472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6DD43BD0-DA18-FA4D-F1BE-E82DD9F6E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53E00-20F2-2549-8A92-A38A920E0E5A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EB12CE0A-89D8-F811-6C95-9FF00D35F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53F4DE24-CC3D-65B9-E4E1-4D70011F9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F1D1E-B1FE-0D47-8C36-DA3F27D94D0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86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B0D9F29E-4CC6-4B42-CA74-4D29B82B1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2ACF4-0B11-1C47-B272-6FA670BC6525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59C73BE-C2ED-F220-6995-A904E2B8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0DAE3383-7729-CD03-2FA6-ED978200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91189-0312-A447-8FCF-29C41E55B9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50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A1566667-CB56-CC39-C4BF-7575874833C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3A43873C-7EFB-9301-9231-52BDEA3662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59B7B6-5110-0EB3-76DB-E2B165E69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68F55399-B2F2-F640-92E3-0C6E7A7A1256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1935D5-56F3-1A08-20EC-68B256CC14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E69C7C-06CD-F86C-E87B-7C16A30AE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6228397-B714-594F-9AF5-AF2380852158}" type="slidenum">
              <a:rPr lang="it-IT" altLang="it-IT"/>
              <a:pPr/>
              <a:t>‹N›</a:t>
            </a:fld>
            <a:endParaRPr lang="it-IT" altLang="it-IT"/>
          </a:p>
        </p:txBody>
      </p:sp>
      <p:grpSp>
        <p:nvGrpSpPr>
          <p:cNvPr id="1031" name="Group 224">
            <a:extLst>
              <a:ext uri="{FF2B5EF4-FFF2-40B4-BE49-F238E27FC236}">
                <a16:creationId xmlns:a16="http://schemas.microsoft.com/office/drawing/2014/main" id="{41098486-E2D7-DD11-001F-1718F32E411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8313" y="260350"/>
            <a:ext cx="8210550" cy="6337300"/>
            <a:chOff x="4649" y="119"/>
            <a:chExt cx="785" cy="1163"/>
          </a:xfrm>
        </p:grpSpPr>
        <p:pic>
          <p:nvPicPr>
            <p:cNvPr id="1032" name="Picture 4" descr="LogoRegioneUmbria">
              <a:extLst>
                <a:ext uri="{FF2B5EF4-FFF2-40B4-BE49-F238E27FC236}">
                  <a16:creationId xmlns:a16="http://schemas.microsoft.com/office/drawing/2014/main" id="{91E33A5B-0CB8-C825-EBD9-5A16AA9248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9" y="119"/>
              <a:ext cx="785" cy="1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7" name="Text Box 6">
              <a:extLst>
                <a:ext uri="{FF2B5EF4-FFF2-40B4-BE49-F238E27FC236}">
                  <a16:creationId xmlns:a16="http://schemas.microsoft.com/office/drawing/2014/main" id="{E5AA753D-0A49-F7E7-1E6C-9985B0B64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0"/>
              <a:ext cx="77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it-IT" sz="1400" b="1" i="1">
                  <a:latin typeface="Georgia" pitchFamily="18" charset="0"/>
                </a:rPr>
                <a:t>Regione Umbria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>
            <a:extLst>
              <a:ext uri="{FF2B5EF4-FFF2-40B4-BE49-F238E27FC236}">
                <a16:creationId xmlns:a16="http://schemas.microsoft.com/office/drawing/2014/main" id="{E756236A-91BE-5BAB-329F-E725C39007C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Segnaposto testo 2">
            <a:extLst>
              <a:ext uri="{FF2B5EF4-FFF2-40B4-BE49-F238E27FC236}">
                <a16:creationId xmlns:a16="http://schemas.microsoft.com/office/drawing/2014/main" id="{16250240-50D2-ED8B-21A2-014A1AE881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3AAB06-E596-EB71-E326-6777EF1A4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2A375999-48F9-D842-B8A9-F169E9C6EDF6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5B3BAF-7B96-0F4D-C5AE-1565CEF2A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0437E3-46F1-3C19-C48E-25E4B3138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53DC37C-F52C-8745-95BB-4F63EB26CBB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titolo 1">
            <a:extLst>
              <a:ext uri="{FF2B5EF4-FFF2-40B4-BE49-F238E27FC236}">
                <a16:creationId xmlns:a16="http://schemas.microsoft.com/office/drawing/2014/main" id="{455D3CF7-CBB3-D0C4-A348-F2EDE88889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3075" name="Segnaposto testo 2">
            <a:extLst>
              <a:ext uri="{FF2B5EF4-FFF2-40B4-BE49-F238E27FC236}">
                <a16:creationId xmlns:a16="http://schemas.microsoft.com/office/drawing/2014/main" id="{B148B73F-8C7B-4C50-AB72-AFA5AC418C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8E0788-DEE3-3B89-BD5E-294F04174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F97B81-399D-C24F-B974-9A6E1E5E2D21}" type="datetimeFigureOut">
              <a:rPr lang="it-IT"/>
              <a:pPr>
                <a:defRPr/>
              </a:pPr>
              <a:t>17/07/23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0405FD-8BCF-4998-8FA9-905990204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31957C-988A-B302-76B1-FA9D95DC8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DBAE720B-5487-AB47-80A3-253541B1C63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24">
            <a:extLst>
              <a:ext uri="{FF2B5EF4-FFF2-40B4-BE49-F238E27FC236}">
                <a16:creationId xmlns:a16="http://schemas.microsoft.com/office/drawing/2014/main" id="{E1A93B26-B622-875E-EF8D-CE71F25AC6F4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7174" name="Picture 4" descr="LogoRegioneUmbria">
              <a:extLst>
                <a:ext uri="{FF2B5EF4-FFF2-40B4-BE49-F238E27FC236}">
                  <a16:creationId xmlns:a16="http://schemas.microsoft.com/office/drawing/2014/main" id="{695BC95D-AAB3-8E1A-FCD0-1C1C0A466D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5" name="Text Box 6">
              <a:extLst>
                <a:ext uri="{FF2B5EF4-FFF2-40B4-BE49-F238E27FC236}">
                  <a16:creationId xmlns:a16="http://schemas.microsoft.com/office/drawing/2014/main" id="{5ECA5FAE-24D9-6E49-0C26-22CD8523B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7171" name="Picture 8" descr="logo azienda1">
            <a:extLst>
              <a:ext uri="{FF2B5EF4-FFF2-40B4-BE49-F238E27FC236}">
                <a16:creationId xmlns:a16="http://schemas.microsoft.com/office/drawing/2014/main" id="{E72E608F-68FB-F28C-E795-147AEA86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itolo 1">
            <a:extLst>
              <a:ext uri="{FF2B5EF4-FFF2-40B4-BE49-F238E27FC236}">
                <a16:creationId xmlns:a16="http://schemas.microsoft.com/office/drawing/2014/main" id="{1719385D-9B7D-B629-3CE4-2451BBEEE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33538"/>
            <a:ext cx="7886700" cy="715962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PRIMI 5 MESI 2019-2023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VOLUMI ATTIVITA’ RICOVERI COMPLESSIVI (MLN EURO)</a:t>
            </a:r>
            <a:br>
              <a:rPr lang="it-IT" altLang="it-IT" sz="2000">
                <a:solidFill>
                  <a:srgbClr val="FF0000"/>
                </a:solidFill>
              </a:rPr>
            </a:br>
            <a:endParaRPr lang="it-IT" altLang="it-IT" sz="2000">
              <a:solidFill>
                <a:srgbClr val="FF0000"/>
              </a:solidFill>
            </a:endParaRPr>
          </a:p>
        </p:txBody>
      </p:sp>
      <p:graphicFrame>
        <p:nvGraphicFramePr>
          <p:cNvPr id="7173" name="Segnaposto contenuto 8">
            <a:extLst>
              <a:ext uri="{FF2B5EF4-FFF2-40B4-BE49-F238E27FC236}">
                <a16:creationId xmlns:a16="http://schemas.microsoft.com/office/drawing/2014/main" id="{FA6625A2-F56D-AF8D-3BA4-FB0B4C51786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04850" y="2159000"/>
          <a:ext cx="7861300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4" imgW="8197850" imgH="4241800" progId="Excel.Chart.8">
                  <p:embed/>
                </p:oleObj>
              </mc:Choice>
              <mc:Fallback>
                <p:oleObj name="Grafico" r:id="rId4" imgW="8197850" imgH="4241800" progId="Excel.Chart.8">
                  <p:embed/>
                  <p:pic>
                    <p:nvPicPr>
                      <p:cNvPr id="0" name="Segnaposto contenuto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2159000"/>
                        <a:ext cx="7861300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24">
            <a:extLst>
              <a:ext uri="{FF2B5EF4-FFF2-40B4-BE49-F238E27FC236}">
                <a16:creationId xmlns:a16="http://schemas.microsoft.com/office/drawing/2014/main" id="{F4B023FA-474E-B38B-7427-A0827B078151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8198" name="Picture 4" descr="LogoRegioneUmbria">
              <a:extLst>
                <a:ext uri="{FF2B5EF4-FFF2-40B4-BE49-F238E27FC236}">
                  <a16:creationId xmlns:a16="http://schemas.microsoft.com/office/drawing/2014/main" id="{F8E9A4AB-4B0C-6B3F-77C5-C1BF489123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199" name="Text Box 6">
              <a:extLst>
                <a:ext uri="{FF2B5EF4-FFF2-40B4-BE49-F238E27FC236}">
                  <a16:creationId xmlns:a16="http://schemas.microsoft.com/office/drawing/2014/main" id="{0BDFE463-1BF8-2977-7444-B41E446BA6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8195" name="Picture 8" descr="logo azienda1">
            <a:extLst>
              <a:ext uri="{FF2B5EF4-FFF2-40B4-BE49-F238E27FC236}">
                <a16:creationId xmlns:a16="http://schemas.microsoft.com/office/drawing/2014/main" id="{3C14EA0F-3DC4-50AE-A30B-4E4F05D0A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itolo 1">
            <a:extLst>
              <a:ext uri="{FF2B5EF4-FFF2-40B4-BE49-F238E27FC236}">
                <a16:creationId xmlns:a16="http://schemas.microsoft.com/office/drawing/2014/main" id="{0BD44313-37F3-B680-1245-A96D639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36750"/>
            <a:ext cx="7886700" cy="176213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PRIMI 5 MESI 2019-2023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VOLUMI ATTIVITA’ MEDIO BASSA SPECIALITA’ REGIONALE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(MLN EURO)</a:t>
            </a:r>
            <a:br>
              <a:rPr lang="it-IT" altLang="it-IT" sz="2000">
                <a:solidFill>
                  <a:srgbClr val="FF0000"/>
                </a:solidFill>
              </a:rPr>
            </a:br>
            <a:endParaRPr lang="it-IT" altLang="it-IT" sz="2000">
              <a:solidFill>
                <a:srgbClr val="FF0000"/>
              </a:solidFill>
            </a:endParaRPr>
          </a:p>
        </p:txBody>
      </p:sp>
      <p:graphicFrame>
        <p:nvGraphicFramePr>
          <p:cNvPr id="8197" name="Segnaposto contenuto 9">
            <a:extLst>
              <a:ext uri="{FF2B5EF4-FFF2-40B4-BE49-F238E27FC236}">
                <a16:creationId xmlns:a16="http://schemas.microsoft.com/office/drawing/2014/main" id="{78DC5229-68C9-869E-284E-3A515475B21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7850" y="2370138"/>
          <a:ext cx="7988300" cy="38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4" imgW="8331200" imgH="4025900" progId="Excel.Chart.8">
                  <p:embed/>
                </p:oleObj>
              </mc:Choice>
              <mc:Fallback>
                <p:oleObj name="Grafico" r:id="rId4" imgW="8331200" imgH="4025900" progId="Excel.Chart.8">
                  <p:embed/>
                  <p:pic>
                    <p:nvPicPr>
                      <p:cNvPr id="0" name="Segnaposto contenuto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2370138"/>
                        <a:ext cx="7988300" cy="385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24">
            <a:extLst>
              <a:ext uri="{FF2B5EF4-FFF2-40B4-BE49-F238E27FC236}">
                <a16:creationId xmlns:a16="http://schemas.microsoft.com/office/drawing/2014/main" id="{F98AFAF5-B908-BBD4-D28C-3CCEDB8BA57E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9222" name="Picture 4" descr="LogoRegioneUmbria">
              <a:extLst>
                <a:ext uri="{FF2B5EF4-FFF2-40B4-BE49-F238E27FC236}">
                  <a16:creationId xmlns:a16="http://schemas.microsoft.com/office/drawing/2014/main" id="{9476E961-A546-FEE8-8197-8A6E230DC6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3" name="Text Box 6">
              <a:extLst>
                <a:ext uri="{FF2B5EF4-FFF2-40B4-BE49-F238E27FC236}">
                  <a16:creationId xmlns:a16="http://schemas.microsoft.com/office/drawing/2014/main" id="{33A6FE14-7346-2960-3726-1FC3348A4E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9219" name="Picture 8" descr="logo azienda1">
            <a:extLst>
              <a:ext uri="{FF2B5EF4-FFF2-40B4-BE49-F238E27FC236}">
                <a16:creationId xmlns:a16="http://schemas.microsoft.com/office/drawing/2014/main" id="{FF4327CA-6A8C-01D5-E9BA-1F219C346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itolo 1">
            <a:extLst>
              <a:ext uri="{FF2B5EF4-FFF2-40B4-BE49-F238E27FC236}">
                <a16:creationId xmlns:a16="http://schemas.microsoft.com/office/drawing/2014/main" id="{DB6B6E81-C333-F46F-D098-54BF4B92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36750"/>
            <a:ext cx="7886700" cy="176213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PRIMI 5 MESI 2019-2023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VOLUMI ATTIVITA’ ALTA SPECIALITA’ REGIONALE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(MLN EURO)</a:t>
            </a:r>
            <a:br>
              <a:rPr lang="it-IT" altLang="it-IT" sz="2000">
                <a:solidFill>
                  <a:srgbClr val="FF0000"/>
                </a:solidFill>
              </a:rPr>
            </a:br>
            <a:endParaRPr lang="it-IT" altLang="it-IT" sz="2000">
              <a:solidFill>
                <a:srgbClr val="FF0000"/>
              </a:solidFill>
            </a:endParaRPr>
          </a:p>
        </p:txBody>
      </p:sp>
      <p:graphicFrame>
        <p:nvGraphicFramePr>
          <p:cNvPr id="9221" name="Segnaposto contenuto 8">
            <a:extLst>
              <a:ext uri="{FF2B5EF4-FFF2-40B4-BE49-F238E27FC236}">
                <a16:creationId xmlns:a16="http://schemas.microsoft.com/office/drawing/2014/main" id="{1B3694CA-D77D-0A7F-F94F-56A00F44CA8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7850" y="2365375"/>
          <a:ext cx="7988300" cy="386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4" imgW="8331200" imgH="4025900" progId="Excel.Chart.8">
                  <p:embed/>
                </p:oleObj>
              </mc:Choice>
              <mc:Fallback>
                <p:oleObj name="Grafico" r:id="rId4" imgW="8331200" imgH="4025900" progId="Excel.Chart.8">
                  <p:embed/>
                  <p:pic>
                    <p:nvPicPr>
                      <p:cNvPr id="0" name="Segnaposto contenuto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2365375"/>
                        <a:ext cx="7988300" cy="386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24">
            <a:extLst>
              <a:ext uri="{FF2B5EF4-FFF2-40B4-BE49-F238E27FC236}">
                <a16:creationId xmlns:a16="http://schemas.microsoft.com/office/drawing/2014/main" id="{29B25185-FC34-3CD5-9C83-D92DF03AA74F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10246" name="Picture 4" descr="LogoRegioneUmbria">
              <a:extLst>
                <a:ext uri="{FF2B5EF4-FFF2-40B4-BE49-F238E27FC236}">
                  <a16:creationId xmlns:a16="http://schemas.microsoft.com/office/drawing/2014/main" id="{0AA8618C-1D09-8AEA-7AD2-6D92DF186A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7" name="Text Box 6">
              <a:extLst>
                <a:ext uri="{FF2B5EF4-FFF2-40B4-BE49-F238E27FC236}">
                  <a16:creationId xmlns:a16="http://schemas.microsoft.com/office/drawing/2014/main" id="{4D489383-01F7-981F-CC41-74E7D542C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10243" name="Picture 8" descr="logo azienda1">
            <a:extLst>
              <a:ext uri="{FF2B5EF4-FFF2-40B4-BE49-F238E27FC236}">
                <a16:creationId xmlns:a16="http://schemas.microsoft.com/office/drawing/2014/main" id="{499A472E-43FE-9CD6-5015-D3D0E5FAD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olo 1">
            <a:extLst>
              <a:ext uri="{FF2B5EF4-FFF2-40B4-BE49-F238E27FC236}">
                <a16:creationId xmlns:a16="http://schemas.microsoft.com/office/drawing/2014/main" id="{DFED7574-8E9A-5AD4-6C97-7102CC43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36750"/>
            <a:ext cx="7886700" cy="176213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PRIMI 5 MESI 2019-2023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VOLUMI ATTIVITA’ EXTRA-REGIONALE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(MLN EURO)</a:t>
            </a:r>
            <a:br>
              <a:rPr lang="it-IT" altLang="it-IT" sz="2000">
                <a:solidFill>
                  <a:srgbClr val="FF0000"/>
                </a:solidFill>
              </a:rPr>
            </a:br>
            <a:endParaRPr lang="it-IT" altLang="it-IT" sz="2000">
              <a:solidFill>
                <a:srgbClr val="FF0000"/>
              </a:solidFill>
            </a:endParaRPr>
          </a:p>
        </p:txBody>
      </p:sp>
      <p:graphicFrame>
        <p:nvGraphicFramePr>
          <p:cNvPr id="10245" name="Segnaposto contenuto 11">
            <a:extLst>
              <a:ext uri="{FF2B5EF4-FFF2-40B4-BE49-F238E27FC236}">
                <a16:creationId xmlns:a16="http://schemas.microsoft.com/office/drawing/2014/main" id="{DDB09E9A-975D-92CC-DFC7-699A29EC4B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7850" y="2462213"/>
          <a:ext cx="79883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4" imgW="8331200" imgH="3930650" progId="Excel.Chart.8">
                  <p:embed/>
                </p:oleObj>
              </mc:Choice>
              <mc:Fallback>
                <p:oleObj name="Grafico" r:id="rId4" imgW="8331200" imgH="3930650" progId="Excel.Chart.8">
                  <p:embed/>
                  <p:pic>
                    <p:nvPicPr>
                      <p:cNvPr id="0" name="Segnaposto contenuto 1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2462213"/>
                        <a:ext cx="79883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24">
            <a:extLst>
              <a:ext uri="{FF2B5EF4-FFF2-40B4-BE49-F238E27FC236}">
                <a16:creationId xmlns:a16="http://schemas.microsoft.com/office/drawing/2014/main" id="{9042EC5B-C22A-13AD-3F6B-AC5299862741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11313" name="Picture 4" descr="LogoRegioneUmbria">
              <a:extLst>
                <a:ext uri="{FF2B5EF4-FFF2-40B4-BE49-F238E27FC236}">
                  <a16:creationId xmlns:a16="http://schemas.microsoft.com/office/drawing/2014/main" id="{7AD3C5B2-1522-CAE9-5202-61DAD92C17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14" name="Text Box 6">
              <a:extLst>
                <a:ext uri="{FF2B5EF4-FFF2-40B4-BE49-F238E27FC236}">
                  <a16:creationId xmlns:a16="http://schemas.microsoft.com/office/drawing/2014/main" id="{0E0715F4-F99A-5FEE-0A40-BF3BE5978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11267" name="Picture 8" descr="logo azienda1">
            <a:extLst>
              <a:ext uri="{FF2B5EF4-FFF2-40B4-BE49-F238E27FC236}">
                <a16:creationId xmlns:a16="http://schemas.microsoft.com/office/drawing/2014/main" id="{CB41BFCC-37A5-4820-4212-920221C16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olo 1">
            <a:extLst>
              <a:ext uri="{FF2B5EF4-FFF2-40B4-BE49-F238E27FC236}">
                <a16:creationId xmlns:a16="http://schemas.microsoft.com/office/drawing/2014/main" id="{41FF49F2-884B-AD10-44B7-4258F16E8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1633538"/>
            <a:ext cx="7975600" cy="715962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PREVISIONE VOLUMI ATTIVITA' 2023 (MLN DI EURO)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it-IT" altLang="it-IT" sz="2300" b="1">
                <a:solidFill>
                  <a:srgbClr val="FF0000"/>
                </a:solidFill>
                <a:cs typeface="Times New Roman" panose="02020603050405020304" pitchFamily="18" charset="0"/>
              </a:rPr>
              <a:t>DIFFERENZA TRA RICAVI MOBILITA’ REGIONALE E GLOBAL BUDGET</a:t>
            </a:r>
            <a:br>
              <a:rPr lang="it-IT" altLang="it-IT" sz="2300">
                <a:solidFill>
                  <a:srgbClr val="FF0000"/>
                </a:solidFill>
              </a:rPr>
            </a:br>
            <a:endParaRPr lang="it-IT" altLang="it-IT" sz="2300">
              <a:solidFill>
                <a:srgbClr val="FF0000"/>
              </a:solidFill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3170A64-3131-B741-10AB-EE7D098B48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31913" y="2209800"/>
          <a:ext cx="6480175" cy="3883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717">
                  <a:extLst>
                    <a:ext uri="{9D8B030D-6E8A-4147-A177-3AD203B41FA5}">
                      <a16:colId xmlns:a16="http://schemas.microsoft.com/office/drawing/2014/main" val="725885006"/>
                    </a:ext>
                  </a:extLst>
                </a:gridCol>
                <a:gridCol w="2105427">
                  <a:extLst>
                    <a:ext uri="{9D8B030D-6E8A-4147-A177-3AD203B41FA5}">
                      <a16:colId xmlns:a16="http://schemas.microsoft.com/office/drawing/2014/main" val="3395708631"/>
                    </a:ext>
                  </a:extLst>
                </a:gridCol>
                <a:gridCol w="1220951">
                  <a:extLst>
                    <a:ext uri="{9D8B030D-6E8A-4147-A177-3AD203B41FA5}">
                      <a16:colId xmlns:a16="http://schemas.microsoft.com/office/drawing/2014/main" val="3745423602"/>
                    </a:ext>
                  </a:extLst>
                </a:gridCol>
                <a:gridCol w="1368037">
                  <a:extLst>
                    <a:ext uri="{9D8B030D-6E8A-4147-A177-3AD203B41FA5}">
                      <a16:colId xmlns:a16="http://schemas.microsoft.com/office/drawing/2014/main" val="2255420746"/>
                    </a:ext>
                  </a:extLst>
                </a:gridCol>
                <a:gridCol w="1584043">
                  <a:extLst>
                    <a:ext uri="{9D8B030D-6E8A-4147-A177-3AD203B41FA5}">
                      <a16:colId xmlns:a16="http://schemas.microsoft.com/office/drawing/2014/main" val="4090462984"/>
                    </a:ext>
                  </a:extLst>
                </a:gridCol>
              </a:tblGrid>
              <a:tr h="86289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dirty="0">
                          <a:effectLst/>
                        </a:rPr>
                        <a:t> 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u="none" strike="noStrike" dirty="0">
                          <a:effectLst/>
                        </a:rPr>
                        <a:t> 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dirty="0">
                          <a:effectLst/>
                        </a:rPr>
                        <a:t>ASL Umbria 1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 dirty="0">
                          <a:effectLst/>
                        </a:rPr>
                        <a:t>ASL Umbria 2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>
                          <a:effectLst/>
                        </a:rPr>
                        <a:t>Totale regionale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100883970"/>
                  </a:ext>
                </a:extLst>
              </a:tr>
              <a:tr h="431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>
                          <a:effectLst/>
                        </a:rPr>
                        <a:t>A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u="none" strike="noStrike" dirty="0">
                          <a:effectLst/>
                        </a:rPr>
                        <a:t>Ricavi mobilità regionale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5,5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109,1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114,6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3046628616"/>
                  </a:ext>
                </a:extLst>
              </a:tr>
              <a:tr h="431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>
                          <a:effectLst/>
                        </a:rPr>
                        <a:t> 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u="none" strike="noStrike" dirty="0">
                          <a:effectLst/>
                        </a:rPr>
                        <a:t> 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 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 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 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777987776"/>
                  </a:ext>
                </a:extLst>
              </a:tr>
              <a:tr h="431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>
                          <a:effectLst/>
                        </a:rPr>
                        <a:t>B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u="none" strike="noStrike" dirty="0">
                          <a:effectLst/>
                        </a:rPr>
                        <a:t>Global budget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 dirty="0">
                          <a:effectLst/>
                        </a:rPr>
                        <a:t>6,2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99,4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105,6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2265044364"/>
                  </a:ext>
                </a:extLst>
              </a:tr>
              <a:tr h="431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>
                          <a:effectLst/>
                        </a:rPr>
                        <a:t> 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u="none" strike="noStrike">
                          <a:effectLst/>
                        </a:rPr>
                        <a:t> 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 dirty="0">
                          <a:effectLst/>
                        </a:rPr>
                        <a:t> 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 dirty="0">
                          <a:effectLst/>
                        </a:rPr>
                        <a:t> 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 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1951368627"/>
                  </a:ext>
                </a:extLst>
              </a:tr>
              <a:tr h="129434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500" b="1" u="none" strike="noStrike">
                          <a:effectLst/>
                        </a:rPr>
                        <a:t>C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500" b="1" u="none" strike="noStrike">
                          <a:effectLst/>
                        </a:rPr>
                        <a:t>Differenza tra ricavi mobilità regionale e global budget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>
                          <a:effectLst/>
                        </a:rPr>
                        <a:t>-0,7</a:t>
                      </a:r>
                      <a:endParaRPr lang="it-IT" sz="15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 dirty="0">
                          <a:effectLst/>
                        </a:rPr>
                        <a:t>9,7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500" b="1" u="none" strike="noStrike" dirty="0">
                          <a:effectLst/>
                        </a:rPr>
                        <a:t>9,0</a:t>
                      </a:r>
                      <a:endParaRPr lang="it-IT" sz="15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4" marR="9524" marT="9524" marB="0" anchor="ctr"/>
                </a:tc>
                <a:extLst>
                  <a:ext uri="{0D108BD9-81ED-4DB2-BD59-A6C34878D82A}">
                    <a16:rowId xmlns:a16="http://schemas.microsoft.com/office/drawing/2014/main" val="87176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24">
            <a:extLst>
              <a:ext uri="{FF2B5EF4-FFF2-40B4-BE49-F238E27FC236}">
                <a16:creationId xmlns:a16="http://schemas.microsoft.com/office/drawing/2014/main" id="{7055BB3C-CA33-DAA4-90B4-A88F1D64B63A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13318" name="Picture 4" descr="LogoRegioneUmbria">
              <a:extLst>
                <a:ext uri="{FF2B5EF4-FFF2-40B4-BE49-F238E27FC236}">
                  <a16:creationId xmlns:a16="http://schemas.microsoft.com/office/drawing/2014/main" id="{D533AAF4-8BCB-9597-DE00-0397769B6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19" name="Text Box 6">
              <a:extLst>
                <a:ext uri="{FF2B5EF4-FFF2-40B4-BE49-F238E27FC236}">
                  <a16:creationId xmlns:a16="http://schemas.microsoft.com/office/drawing/2014/main" id="{0490A693-3C1C-9C4A-31F2-7DC7546B67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13315" name="Picture 8" descr="logo azienda1">
            <a:extLst>
              <a:ext uri="{FF2B5EF4-FFF2-40B4-BE49-F238E27FC236}">
                <a16:creationId xmlns:a16="http://schemas.microsoft.com/office/drawing/2014/main" id="{3C3736F5-327E-345E-B1B8-D7BE2BC8D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itolo 1">
            <a:extLst>
              <a:ext uri="{FF2B5EF4-FFF2-40B4-BE49-F238E27FC236}">
                <a16:creationId xmlns:a16="http://schemas.microsoft.com/office/drawing/2014/main" id="{DC9D3B47-AC68-64AD-EB3A-F1214477E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36750"/>
            <a:ext cx="7886700" cy="176213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INDICE DI PERFORMANCE ANNO 2023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br>
              <a:rPr lang="it-IT" altLang="it-IT" sz="2000">
                <a:solidFill>
                  <a:srgbClr val="FF0000"/>
                </a:solidFill>
              </a:rPr>
            </a:br>
            <a:endParaRPr lang="it-IT" altLang="it-IT" sz="2000">
              <a:solidFill>
                <a:srgbClr val="FF0000"/>
              </a:solidFill>
            </a:endParaRPr>
          </a:p>
        </p:txBody>
      </p:sp>
      <p:graphicFrame>
        <p:nvGraphicFramePr>
          <p:cNvPr id="13317" name="Segnaposto contenuto 9">
            <a:extLst>
              <a:ext uri="{FF2B5EF4-FFF2-40B4-BE49-F238E27FC236}">
                <a16:creationId xmlns:a16="http://schemas.microsoft.com/office/drawing/2014/main" id="{257DD204-04CD-F184-26D1-CB86E221C8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7850" y="1970088"/>
          <a:ext cx="7988300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4" imgW="8331200" imgH="4438650" progId="Excel.Chart.8">
                  <p:embed/>
                </p:oleObj>
              </mc:Choice>
              <mc:Fallback>
                <p:oleObj name="Grafico" r:id="rId4" imgW="8331200" imgH="4438650" progId="Excel.Chart.8">
                  <p:embed/>
                  <p:pic>
                    <p:nvPicPr>
                      <p:cNvPr id="0" name="Segnaposto contenuto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970088"/>
                        <a:ext cx="7988300" cy="425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24">
            <a:extLst>
              <a:ext uri="{FF2B5EF4-FFF2-40B4-BE49-F238E27FC236}">
                <a16:creationId xmlns:a16="http://schemas.microsoft.com/office/drawing/2014/main" id="{FEB3B2DE-546F-D3D7-0B26-50B34DA5B73C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14342" name="Picture 4" descr="LogoRegioneUmbria">
              <a:extLst>
                <a:ext uri="{FF2B5EF4-FFF2-40B4-BE49-F238E27FC236}">
                  <a16:creationId xmlns:a16="http://schemas.microsoft.com/office/drawing/2014/main" id="{0AE11132-4686-19AA-4C23-641CD4A43F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3" name="Text Box 6">
              <a:extLst>
                <a:ext uri="{FF2B5EF4-FFF2-40B4-BE49-F238E27FC236}">
                  <a16:creationId xmlns:a16="http://schemas.microsoft.com/office/drawing/2014/main" id="{57088BBF-16DA-D438-E032-DAACA6533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14339" name="Picture 8" descr="logo azienda1">
            <a:extLst>
              <a:ext uri="{FF2B5EF4-FFF2-40B4-BE49-F238E27FC236}">
                <a16:creationId xmlns:a16="http://schemas.microsoft.com/office/drawing/2014/main" id="{65F4F3F6-B03E-C23B-7CB8-BD2F0FF92D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itolo 1">
            <a:extLst>
              <a:ext uri="{FF2B5EF4-FFF2-40B4-BE49-F238E27FC236}">
                <a16:creationId xmlns:a16="http://schemas.microsoft.com/office/drawing/2014/main" id="{B4788E00-0E04-0B23-653F-0C1B5AC7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36750"/>
            <a:ext cx="7886700" cy="176213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PESO MEDIO DRG ANNI 2019-2023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br>
              <a:rPr lang="it-IT" altLang="it-IT" sz="2000">
                <a:solidFill>
                  <a:srgbClr val="FF0000"/>
                </a:solidFill>
              </a:rPr>
            </a:br>
            <a:endParaRPr lang="it-IT" altLang="it-IT" sz="2000">
              <a:solidFill>
                <a:srgbClr val="FF0000"/>
              </a:solidFill>
            </a:endParaRPr>
          </a:p>
        </p:txBody>
      </p:sp>
      <p:graphicFrame>
        <p:nvGraphicFramePr>
          <p:cNvPr id="14341" name="Segnaposto contenuto 8">
            <a:extLst>
              <a:ext uri="{FF2B5EF4-FFF2-40B4-BE49-F238E27FC236}">
                <a16:creationId xmlns:a16="http://schemas.microsoft.com/office/drawing/2014/main" id="{32F71897-0F30-5F7F-09DF-3A007300E5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7850" y="1970088"/>
          <a:ext cx="7988300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4" imgW="8331200" imgH="4438650" progId="Excel.Chart.8">
                  <p:embed/>
                </p:oleObj>
              </mc:Choice>
              <mc:Fallback>
                <p:oleObj name="Grafico" r:id="rId4" imgW="8331200" imgH="4438650" progId="Excel.Chart.8">
                  <p:embed/>
                  <p:pic>
                    <p:nvPicPr>
                      <p:cNvPr id="0" name="Segnaposto contenuto 8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970088"/>
                        <a:ext cx="7988300" cy="425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24">
            <a:extLst>
              <a:ext uri="{FF2B5EF4-FFF2-40B4-BE49-F238E27FC236}">
                <a16:creationId xmlns:a16="http://schemas.microsoft.com/office/drawing/2014/main" id="{EE6D7E1C-3804-5FB7-E98C-8B6D96B2CC2D}"/>
              </a:ext>
            </a:extLst>
          </p:cNvPr>
          <p:cNvGrpSpPr>
            <a:grpSpLocks/>
          </p:cNvGrpSpPr>
          <p:nvPr/>
        </p:nvGrpSpPr>
        <p:grpSpPr bwMode="auto">
          <a:xfrm>
            <a:off x="7380288" y="152400"/>
            <a:ext cx="1223962" cy="1481138"/>
            <a:chOff x="4649" y="119"/>
            <a:chExt cx="771" cy="1186"/>
          </a:xfrm>
        </p:grpSpPr>
        <p:pic>
          <p:nvPicPr>
            <p:cNvPr id="15366" name="Picture 4" descr="LogoRegioneUmbria">
              <a:extLst>
                <a:ext uri="{FF2B5EF4-FFF2-40B4-BE49-F238E27FC236}">
                  <a16:creationId xmlns:a16="http://schemas.microsoft.com/office/drawing/2014/main" id="{56BECBC3-17A0-94D6-CEE8-400D3A3DFC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5" y="119"/>
              <a:ext cx="525" cy="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7" name="Text Box 6">
              <a:extLst>
                <a:ext uri="{FF2B5EF4-FFF2-40B4-BE49-F238E27FC236}">
                  <a16:creationId xmlns:a16="http://schemas.microsoft.com/office/drawing/2014/main" id="{BAFB1D38-7176-FD94-9EDE-9F8BFA51D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891"/>
              <a:ext cx="771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it-IT" altLang="it-IT" sz="1400" b="1" i="1">
                  <a:latin typeface="Georgia" panose="02040502050405020303" pitchFamily="18" charset="0"/>
                </a:rPr>
                <a:t>Regione Umbria</a:t>
              </a:r>
            </a:p>
          </p:txBody>
        </p:sp>
      </p:grpSp>
      <p:pic>
        <p:nvPicPr>
          <p:cNvPr id="15363" name="Picture 8" descr="logo azienda1">
            <a:extLst>
              <a:ext uri="{FF2B5EF4-FFF2-40B4-BE49-F238E27FC236}">
                <a16:creationId xmlns:a16="http://schemas.microsoft.com/office/drawing/2014/main" id="{122309C7-DF43-520E-D26C-F5B98246C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3675"/>
            <a:ext cx="201612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itolo 1">
            <a:extLst>
              <a:ext uri="{FF2B5EF4-FFF2-40B4-BE49-F238E27FC236}">
                <a16:creationId xmlns:a16="http://schemas.microsoft.com/office/drawing/2014/main" id="{F1EC94FB-9B4D-8B21-B941-B94562074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36750"/>
            <a:ext cx="7886700" cy="176213"/>
          </a:xfrm>
        </p:spPr>
        <p:txBody>
          <a:bodyPr/>
          <a:lstStyle/>
          <a:p>
            <a:pPr algn="ctr"/>
            <a: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  <a:t>PESO MEDIO DRG ANNO 2023</a:t>
            </a:r>
            <a:br>
              <a:rPr lang="it-IT" altLang="it-IT" sz="2500" b="1">
                <a:solidFill>
                  <a:srgbClr val="FF0000"/>
                </a:solidFill>
                <a:cs typeface="Times New Roman" panose="02020603050405020304" pitchFamily="18" charset="0"/>
              </a:rPr>
            </a:br>
            <a:br>
              <a:rPr lang="it-IT" altLang="it-IT" sz="2000">
                <a:solidFill>
                  <a:srgbClr val="FF0000"/>
                </a:solidFill>
              </a:rPr>
            </a:br>
            <a:endParaRPr lang="it-IT" altLang="it-IT" sz="2000">
              <a:solidFill>
                <a:srgbClr val="FF0000"/>
              </a:solidFill>
            </a:endParaRPr>
          </a:p>
        </p:txBody>
      </p:sp>
      <p:graphicFrame>
        <p:nvGraphicFramePr>
          <p:cNvPr id="15365" name="Segnaposto contenuto 9">
            <a:extLst>
              <a:ext uri="{FF2B5EF4-FFF2-40B4-BE49-F238E27FC236}">
                <a16:creationId xmlns:a16="http://schemas.microsoft.com/office/drawing/2014/main" id="{2288909D-0FC2-869C-9A36-D6C82E6709F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7850" y="1970088"/>
          <a:ext cx="7988300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ico" r:id="rId4" imgW="8331200" imgH="4438650" progId="Excel.Chart.8">
                  <p:embed/>
                </p:oleObj>
              </mc:Choice>
              <mc:Fallback>
                <p:oleObj name="Grafico" r:id="rId4" imgW="8331200" imgH="4438650" progId="Excel.Chart.8">
                  <p:embed/>
                  <p:pic>
                    <p:nvPicPr>
                      <p:cNvPr id="0" name="Segnaposto contenuto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970088"/>
                        <a:ext cx="7988300" cy="425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6542</TotalTime>
  <Words>171</Words>
  <Application>Microsoft Macintosh PowerPoint</Application>
  <PresentationFormat>Presentazione su schermo (4:3)</PresentationFormat>
  <Paragraphs>46</Paragraphs>
  <Slides>8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3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1_Personalizza struttura</vt:lpstr>
      <vt:lpstr>Personalizza struttura</vt:lpstr>
      <vt:lpstr>Tema di Office</vt:lpstr>
      <vt:lpstr>Grafico</vt:lpstr>
      <vt:lpstr>PRIMI 5 MESI 2019-2023 VOLUMI ATTIVITA’ RICOVERI COMPLESSIVI (MLN EURO) </vt:lpstr>
      <vt:lpstr>PRIMI 5 MESI 2019-2023 VOLUMI ATTIVITA’ MEDIO BASSA SPECIALITA’ REGIONALE (MLN EURO) </vt:lpstr>
      <vt:lpstr>PRIMI 5 MESI 2019-2023 VOLUMI ATTIVITA’ ALTA SPECIALITA’ REGIONALE (MLN EURO) </vt:lpstr>
      <vt:lpstr>PRIMI 5 MESI 2019-2023 VOLUMI ATTIVITA’ EXTRA-REGIONALE (MLN EURO) </vt:lpstr>
      <vt:lpstr>PREVISIONE VOLUMI ATTIVITA' 2023 (MLN DI EURO) DIFFERENZA TRA RICAVI MOBILITA’ REGIONALE E GLOBAL BUDGET </vt:lpstr>
      <vt:lpstr>INDICE DI PERFORMANCE ANNO 2023  </vt:lpstr>
      <vt:lpstr>PESO MEDIO DRG ANNI 2019-2023  </vt:lpstr>
      <vt:lpstr>PESO MEDIO DRG ANNO 2023  </vt:lpstr>
    </vt:vector>
  </TitlesOfParts>
  <Company>ASL1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Daniele Fontana</dc:creator>
  <cp:lastModifiedBy>Massimo Colonna</cp:lastModifiedBy>
  <cp:revision>512</cp:revision>
  <cp:lastPrinted>2023-07-17T07:46:29Z</cp:lastPrinted>
  <dcterms:created xsi:type="dcterms:W3CDTF">2012-01-05T09:24:37Z</dcterms:created>
  <dcterms:modified xsi:type="dcterms:W3CDTF">2023-07-17T08:13:44Z</dcterms:modified>
</cp:coreProperties>
</file>